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9144000" cy="6858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60" autoAdjust="0"/>
    <p:restoredTop sz="94676" autoAdjust="0"/>
  </p:normalViewPr>
  <p:slideViewPr>
    <p:cSldViewPr showGuides="1">
      <p:cViewPr>
        <p:scale>
          <a:sx n="70" d="100"/>
          <a:sy n="70" d="100"/>
        </p:scale>
        <p:origin x="-114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6E6AE-171C-4515-8EA8-25ACEC92EBD5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9E83A-6652-40E8-91A0-ED4D294B08B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F5F27-0437-483E-BCCF-3D7EEA829724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88E71-2119-44DA-BAEE-53DB1932DE0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4416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94ED-E99F-414A-9D87-958E12B539BE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4A6-FCEE-49A5-8B76-77FDCEB592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6871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94ED-E99F-414A-9D87-958E12B539BE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4A6-FCEE-49A5-8B76-77FDCEB592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37100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94ED-E99F-414A-9D87-958E12B539BE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4A6-FCEE-49A5-8B76-77FDCEB592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8008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94ED-E99F-414A-9D87-958E12B539BE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4A6-FCEE-49A5-8B76-77FDCEB592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73612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94ED-E99F-414A-9D87-958E12B539BE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4A6-FCEE-49A5-8B76-77FDCEB592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4154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94ED-E99F-414A-9D87-958E12B539BE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4A6-FCEE-49A5-8B76-77FDCEB592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75366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94ED-E99F-414A-9D87-958E12B539BE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4A6-FCEE-49A5-8B76-77FDCEB592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24372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94ED-E99F-414A-9D87-958E12B539BE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4A6-FCEE-49A5-8B76-77FDCEB592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42072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94ED-E99F-414A-9D87-958E12B539BE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4A6-FCEE-49A5-8B76-77FDCEB592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949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94ED-E99F-414A-9D87-958E12B539BE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4A6-FCEE-49A5-8B76-77FDCEB592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79549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94ED-E99F-414A-9D87-958E12B539BE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54A6-FCEE-49A5-8B76-77FDCEB592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23944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194ED-E99F-414A-9D87-958E12B539BE}" type="datetimeFigureOut">
              <a:rPr lang="th-TH" smtClean="0"/>
              <a:pPr/>
              <a:t>10/08/60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454A6-FCEE-49A5-8B76-77FDCEB592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113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/>
          <p:nvPr/>
        </p:nvSpPr>
        <p:spPr>
          <a:xfrm>
            <a:off x="142844" y="1556792"/>
            <a:ext cx="3429023" cy="15161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2000" b="1" dirty="0">
                <a:effectLst/>
                <a:latin typeface="Cordia New"/>
                <a:ea typeface="Cordia New"/>
                <a:cs typeface="TH SarabunPSK"/>
              </a:rPr>
              <a:t>ข้อมูล สถานการณ์ สภาพปัญหา</a:t>
            </a:r>
            <a:endParaRPr lang="en-US" sz="2000" dirty="0">
              <a:effectLst/>
              <a:latin typeface="Cordia New"/>
              <a:ea typeface="Cordia New"/>
              <a:cs typeface="Angsana New"/>
            </a:endParaRPr>
          </a:p>
          <a:p>
            <a:pPr>
              <a:spcAft>
                <a:spcPts val="0"/>
              </a:spcAft>
            </a:pPr>
            <a:r>
              <a:rPr lang="th-TH" sz="2000" b="1" dirty="0" smtClean="0">
                <a:latin typeface="Cordia New"/>
                <a:ea typeface="Cordia New"/>
                <a:cs typeface="Angsana New"/>
              </a:rPr>
              <a:t>- มีปัญหาการเดินทาง ไม่มีรถมา รพ.</a:t>
            </a:r>
          </a:p>
          <a:p>
            <a:pPr>
              <a:spcAft>
                <a:spcPts val="0"/>
              </a:spcAft>
            </a:pPr>
            <a:r>
              <a:rPr lang="th-TH" sz="2000" b="1" dirty="0" smtClean="0">
                <a:latin typeface="Cordia New"/>
                <a:ea typeface="Cordia New"/>
                <a:cs typeface="Angsana New"/>
              </a:rPr>
              <a:t>- เคลื่อนไหวลำบาก จำเป็นต้องได้รับการฟื้นฟูฯ หรือกายอุปกรณ์ แต่เข้าไม่ถึงบริการ</a:t>
            </a:r>
            <a:endParaRPr lang="en-US" sz="2000" dirty="0">
              <a:effectLst/>
              <a:latin typeface="Cordia New"/>
              <a:ea typeface="Cordia New"/>
              <a:cs typeface="Angsana New"/>
            </a:endParaRPr>
          </a:p>
          <a:p>
            <a:pPr>
              <a:spcAft>
                <a:spcPts val="0"/>
              </a:spcAft>
            </a:pPr>
            <a:r>
              <a:rPr lang="th-TH" sz="2000" b="1" dirty="0">
                <a:effectLst/>
                <a:latin typeface="Cordia New"/>
                <a:ea typeface="Cordia New"/>
                <a:cs typeface="Angsana New"/>
              </a:rPr>
              <a:t> </a:t>
            </a:r>
            <a:endParaRPr lang="en-US" sz="2000" dirty="0">
              <a:effectLst/>
              <a:latin typeface="Cordia New"/>
              <a:ea typeface="Cordia New"/>
              <a:cs typeface="Angsana New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effectLst/>
                <a:latin typeface="Cordia New"/>
                <a:ea typeface="Cordia New"/>
                <a:cs typeface="Angsana New"/>
              </a:rPr>
              <a:t> </a:t>
            </a:r>
            <a:endParaRPr lang="en-US" sz="2000" dirty="0">
              <a:effectLst/>
              <a:latin typeface="Cordia New"/>
              <a:ea typeface="Cordia New"/>
              <a:cs typeface="Angsana New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effectLst/>
                <a:latin typeface="Cordia New"/>
                <a:ea typeface="Cordia New"/>
                <a:cs typeface="Angsana New"/>
              </a:rPr>
              <a:t> </a:t>
            </a:r>
            <a:endParaRPr lang="en-US" sz="2000" dirty="0">
              <a:effectLst/>
              <a:latin typeface="Cordia New"/>
              <a:ea typeface="Cordia New"/>
              <a:cs typeface="Angsana New"/>
            </a:endParaRPr>
          </a:p>
        </p:txBody>
      </p:sp>
      <p:sp>
        <p:nvSpPr>
          <p:cNvPr id="3" name="Text Box 16"/>
          <p:cNvSpPr txBox="1"/>
          <p:nvPr/>
        </p:nvSpPr>
        <p:spPr>
          <a:xfrm>
            <a:off x="185431" y="4077072"/>
            <a:ext cx="3277064" cy="136815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2000" b="1" dirty="0">
                <a:effectLst/>
                <a:latin typeface="Cordia New"/>
                <a:ea typeface="Cordia New"/>
                <a:cs typeface="TH SarabunPSK"/>
              </a:rPr>
              <a:t>กระบวนการ</a:t>
            </a:r>
            <a:r>
              <a:rPr lang="en-US" sz="2000" b="1" dirty="0">
                <a:effectLst/>
                <a:latin typeface="TH SarabunPSK"/>
                <a:ea typeface="Cordia New"/>
                <a:cs typeface="Angsana New"/>
              </a:rPr>
              <a:t>/</a:t>
            </a:r>
            <a:r>
              <a:rPr lang="th-TH" sz="2000" b="1" dirty="0">
                <a:effectLst/>
                <a:latin typeface="TH SarabunPSK"/>
                <a:ea typeface="Cordia New"/>
                <a:cs typeface="Angsana New"/>
              </a:rPr>
              <a:t>กิจกรรมสำคัญ</a:t>
            </a:r>
            <a:endParaRPr lang="en-US" sz="2000" dirty="0">
              <a:effectLst/>
              <a:latin typeface="Cordia New"/>
              <a:ea typeface="Cordia New"/>
              <a:cs typeface="Angsana New"/>
            </a:endParaRPr>
          </a:p>
          <a:p>
            <a:pPr>
              <a:spcAft>
                <a:spcPts val="0"/>
              </a:spcAft>
            </a:pPr>
            <a:r>
              <a:rPr lang="th-TH" sz="2000" b="1" dirty="0" smtClean="0">
                <a:effectLst/>
                <a:latin typeface="Cordia New"/>
                <a:ea typeface="Cordia New"/>
                <a:cs typeface="Angsana New"/>
              </a:rPr>
              <a:t>บริการเยี่ยมบ้านเชิงรุก , ศูนย์</a:t>
            </a:r>
            <a:r>
              <a:rPr lang="th-TH" sz="2000" b="1" dirty="0" err="1" smtClean="0">
                <a:effectLst/>
                <a:latin typeface="Cordia New"/>
                <a:ea typeface="Cordia New"/>
                <a:cs typeface="Angsana New"/>
              </a:rPr>
              <a:t>โฮม</a:t>
            </a:r>
            <a:r>
              <a:rPr lang="th-TH" sz="2000" b="1" dirty="0" smtClean="0">
                <a:effectLst/>
                <a:latin typeface="Cordia New"/>
                <a:ea typeface="Cordia New"/>
                <a:cs typeface="Angsana New"/>
              </a:rPr>
              <a:t>สุข, การปรับสภาพบ้าน,</a:t>
            </a:r>
            <a:r>
              <a:rPr lang="th-TH" sz="2000" b="1" dirty="0">
                <a:effectLst/>
                <a:latin typeface="Cordia New"/>
                <a:ea typeface="Cordia New"/>
                <a:cs typeface="Angsana New"/>
              </a:rPr>
              <a:t> </a:t>
            </a:r>
            <a:r>
              <a:rPr lang="th-TH" sz="2000" b="1" dirty="0" smtClean="0">
                <a:latin typeface="Cordia New"/>
                <a:ea typeface="Cordia New"/>
                <a:cs typeface="Angsana New"/>
              </a:rPr>
              <a:t>ประสานขอ</a:t>
            </a:r>
            <a:r>
              <a:rPr lang="th-TH" sz="2000" b="1" dirty="0" smtClean="0">
                <a:effectLst/>
                <a:latin typeface="Cordia New"/>
                <a:ea typeface="Cordia New"/>
                <a:cs typeface="Angsana New"/>
              </a:rPr>
              <a:t>อุปกรณ์เครื่องช่วยความพิการจากศูนย์สิรินธร/มูลนิธิ</a:t>
            </a:r>
            <a:endParaRPr lang="en-US" sz="2000" dirty="0">
              <a:effectLst/>
              <a:latin typeface="Cordia New"/>
              <a:ea typeface="Cordia New"/>
              <a:cs typeface="Angsana New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effectLst/>
                <a:latin typeface="Cordia New"/>
                <a:ea typeface="Cordia New"/>
                <a:cs typeface="Angsana New"/>
              </a:rPr>
              <a:t> </a:t>
            </a:r>
            <a:endParaRPr lang="en-US" sz="2000" dirty="0">
              <a:effectLst/>
              <a:latin typeface="Cordia New"/>
              <a:ea typeface="Cordia New"/>
              <a:cs typeface="Angsana New"/>
            </a:endParaRPr>
          </a:p>
          <a:p>
            <a:pPr>
              <a:spcAft>
                <a:spcPts val="0"/>
              </a:spcAft>
            </a:pPr>
            <a:r>
              <a:rPr lang="en-US" sz="2000" b="1" dirty="0">
                <a:effectLst/>
                <a:latin typeface="Cordia New"/>
                <a:ea typeface="Cordia New"/>
                <a:cs typeface="Angsana New"/>
              </a:rPr>
              <a:t> </a:t>
            </a:r>
            <a:endParaRPr lang="en-US" sz="2000" dirty="0">
              <a:effectLst/>
              <a:latin typeface="Cordia New"/>
              <a:ea typeface="Cordia New"/>
              <a:cs typeface="Angsana New"/>
            </a:endParaRPr>
          </a:p>
        </p:txBody>
      </p:sp>
      <p:sp>
        <p:nvSpPr>
          <p:cNvPr id="4" name="ลูกศรลง 3"/>
          <p:cNvSpPr/>
          <p:nvPr/>
        </p:nvSpPr>
        <p:spPr>
          <a:xfrm>
            <a:off x="323528" y="3219738"/>
            <a:ext cx="2665150" cy="70582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600" b="1" dirty="0">
                <a:effectLst/>
                <a:latin typeface="Cordia New"/>
                <a:ea typeface="Cordia New"/>
                <a:cs typeface="Angsana New"/>
              </a:rPr>
              <a:t>มาตรการ</a:t>
            </a:r>
            <a:endParaRPr lang="en-US" sz="1400" dirty="0">
              <a:effectLst/>
              <a:latin typeface="Cordia New"/>
              <a:ea typeface="Cordia New"/>
              <a:cs typeface="Angsana New"/>
            </a:endParaRPr>
          </a:p>
        </p:txBody>
      </p:sp>
      <p:sp>
        <p:nvSpPr>
          <p:cNvPr id="7" name="Text Box 15"/>
          <p:cNvSpPr txBox="1"/>
          <p:nvPr/>
        </p:nvSpPr>
        <p:spPr>
          <a:xfrm>
            <a:off x="3643306" y="4643446"/>
            <a:ext cx="5357850" cy="92869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1800" b="1" dirty="0" smtClean="0">
                <a:latin typeface="Cordia New"/>
                <a:ea typeface="Cordia New"/>
                <a:cs typeface="+mj-cs"/>
              </a:rPr>
              <a:t>ปัจจัยสู่ความสำเร็จ</a:t>
            </a:r>
          </a:p>
          <a:p>
            <a:r>
              <a:rPr lang="th-TH" sz="1800" b="1" dirty="0" smtClean="0">
                <a:effectLst/>
                <a:latin typeface="Cordia New"/>
                <a:ea typeface="Cordia New"/>
                <a:cs typeface="+mj-cs"/>
              </a:rPr>
              <a:t>มีการจัดตารางออกเยี่ยมบ้านสัปดาห์ละ 3-5 วัน , </a:t>
            </a:r>
            <a:r>
              <a:rPr lang="th-TH" sz="1800" b="1" dirty="0" smtClean="0">
                <a:latin typeface="Cordia New"/>
                <a:ea typeface="Cordia New"/>
                <a:cs typeface="+mj-cs"/>
              </a:rPr>
              <a:t>จัดตารางออก</a:t>
            </a:r>
            <a:r>
              <a:rPr lang="th-TH" sz="1800" b="1" dirty="0" smtClean="0">
                <a:effectLst/>
                <a:latin typeface="Cordia New"/>
                <a:ea typeface="Cordia New"/>
                <a:cs typeface="+mj-cs"/>
              </a:rPr>
              <a:t>ศูนย์</a:t>
            </a:r>
            <a:r>
              <a:rPr lang="th-TH" sz="1800" b="1" dirty="0" err="1" smtClean="0">
                <a:effectLst/>
                <a:latin typeface="Cordia New"/>
                <a:ea typeface="Cordia New"/>
                <a:cs typeface="+mj-cs"/>
              </a:rPr>
              <a:t>โฮม</a:t>
            </a:r>
            <a:r>
              <a:rPr lang="th-TH" sz="1800" b="1" dirty="0" smtClean="0">
                <a:effectLst/>
                <a:latin typeface="Cordia New"/>
                <a:ea typeface="Cordia New"/>
                <a:cs typeface="+mj-cs"/>
              </a:rPr>
              <a:t>สุข โดยบริหารอัตรากำลังนักกายภาพบำบัด ให้เพียงพอทั้งงานเชิงรับและเชิงรุก</a:t>
            </a:r>
            <a:endParaRPr lang="en-US" sz="1800" b="1" dirty="0">
              <a:effectLst/>
              <a:latin typeface="Cordia New"/>
              <a:ea typeface="Cordia New"/>
              <a:cs typeface="+mj-cs"/>
            </a:endParaRPr>
          </a:p>
        </p:txBody>
      </p:sp>
      <p:sp>
        <p:nvSpPr>
          <p:cNvPr id="9" name="Text Box 18"/>
          <p:cNvSpPr txBox="1"/>
          <p:nvPr/>
        </p:nvSpPr>
        <p:spPr>
          <a:xfrm>
            <a:off x="179512" y="1032958"/>
            <a:ext cx="8792598" cy="45617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b="1" dirty="0">
                <a:effectLst/>
                <a:latin typeface="Cordia New"/>
                <a:ea typeface="Cordia New"/>
                <a:cs typeface="TH SarabunPSK"/>
              </a:rPr>
              <a:t>การพัฒนาสุขภาพกลุ่มวัย </a:t>
            </a:r>
            <a:r>
              <a:rPr lang="th-TH" b="1" dirty="0" smtClean="0">
                <a:effectLst/>
                <a:latin typeface="Cordia New"/>
                <a:ea typeface="Cordia New"/>
                <a:cs typeface="TH SarabunPSK"/>
              </a:rPr>
              <a:t>“ผู้พิการ”</a:t>
            </a:r>
            <a:endParaRPr lang="en-US" b="1" dirty="0">
              <a:effectLst/>
              <a:latin typeface="Cordia New"/>
              <a:ea typeface="Cordia New"/>
              <a:cs typeface="Angsana New"/>
            </a:endParaRPr>
          </a:p>
          <a:p>
            <a:pPr algn="ctr">
              <a:spcAft>
                <a:spcPts val="0"/>
              </a:spcAft>
            </a:pPr>
            <a:r>
              <a:rPr lang="th-TH" b="1" dirty="0">
                <a:effectLst/>
                <a:latin typeface="Cordia New"/>
                <a:ea typeface="Cordia New"/>
                <a:cs typeface="TH SarabunPSK"/>
              </a:rPr>
              <a:t> </a:t>
            </a:r>
            <a:endParaRPr lang="en-US" b="1" dirty="0">
              <a:effectLst/>
              <a:latin typeface="Cordia New"/>
              <a:ea typeface="Cordia New"/>
              <a:cs typeface="Angsana New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effectLst/>
                <a:latin typeface="TH SarabunPSK"/>
                <a:ea typeface="Cordia New"/>
                <a:cs typeface="Angsana New"/>
              </a:rPr>
              <a:t> </a:t>
            </a:r>
            <a:endParaRPr lang="en-US" b="1" dirty="0">
              <a:effectLst/>
              <a:latin typeface="Cordia New"/>
              <a:ea typeface="Cordia New"/>
              <a:cs typeface="Angsana New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effectLst/>
                <a:latin typeface="TH SarabunPSK"/>
                <a:ea typeface="Cordia New"/>
                <a:cs typeface="Angsana New"/>
              </a:rPr>
              <a:t> </a:t>
            </a:r>
            <a:endParaRPr lang="en-US" b="1" dirty="0">
              <a:effectLst/>
              <a:latin typeface="Cordia New"/>
              <a:ea typeface="Cordia New"/>
              <a:cs typeface="Angsana New"/>
            </a:endParaRPr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>
          <a:xfrm>
            <a:off x="179514" y="116633"/>
            <a:ext cx="8784976" cy="4320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smtClean="0">
                <a:cs typeface="+mj-cs"/>
              </a:rPr>
              <a:t>เป้าประสงค์</a:t>
            </a:r>
            <a:r>
              <a:rPr lang="th-TH" sz="2800" b="1" smtClean="0">
                <a:cs typeface="+mj-cs"/>
              </a:rPr>
              <a:t>ที่ 1</a:t>
            </a:r>
            <a:endParaRPr lang="th-TH" sz="2800" b="1" dirty="0">
              <a:cs typeface="+mj-cs"/>
            </a:endParaRPr>
          </a:p>
        </p:txBody>
      </p:sp>
      <p:sp>
        <p:nvSpPr>
          <p:cNvPr id="11" name="ชื่อเรื่อง 1"/>
          <p:cNvSpPr txBox="1">
            <a:spLocks/>
          </p:cNvSpPr>
          <p:nvPr/>
        </p:nvSpPr>
        <p:spPr>
          <a:xfrm>
            <a:off x="179512" y="548684"/>
            <a:ext cx="4392488" cy="4320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2800" b="1" dirty="0" smtClean="0">
                <a:cs typeface="+mj-cs"/>
              </a:rPr>
              <a:t>ตัวชี้วัดที่ 1.9 ร้อยละของผู้พิการในชุมชนมีคุณภาพชีวิตที่ดีขึ้น</a:t>
            </a:r>
            <a:endParaRPr lang="th-TH" sz="2800" b="1" dirty="0">
              <a:cs typeface="+mj-cs"/>
            </a:endParaRPr>
          </a:p>
        </p:txBody>
      </p:sp>
      <p:sp>
        <p:nvSpPr>
          <p:cNvPr id="12" name="ชื่อเรื่อง 1"/>
          <p:cNvSpPr txBox="1">
            <a:spLocks/>
          </p:cNvSpPr>
          <p:nvPr/>
        </p:nvSpPr>
        <p:spPr>
          <a:xfrm>
            <a:off x="4572001" y="553890"/>
            <a:ext cx="4392488" cy="4320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2800" b="1" dirty="0" smtClean="0">
                <a:cs typeface="+mj-cs"/>
              </a:rPr>
              <a:t>ค่าเป้าหมาย ร้อยละ 70</a:t>
            </a:r>
            <a:endParaRPr lang="th-TH" sz="2800" b="1" dirty="0">
              <a:cs typeface="+mj-cs"/>
            </a:endParaRPr>
          </a:p>
        </p:txBody>
      </p:sp>
      <p:pic>
        <p:nvPicPr>
          <p:cNvPr id="15" name="รูปภาพ 14" descr="17778676_1626949970679053_578330670_o.jpg"/>
          <p:cNvPicPr>
            <a:picLocks noChangeAspect="1"/>
          </p:cNvPicPr>
          <p:nvPr/>
        </p:nvPicPr>
        <p:blipFill>
          <a:blip r:embed="rId2" cstate="print"/>
          <a:srcRect l="36719" t="15291" r="21875"/>
          <a:stretch>
            <a:fillRect/>
          </a:stretch>
        </p:blipFill>
        <p:spPr>
          <a:xfrm>
            <a:off x="0" y="5572141"/>
            <a:ext cx="1186782" cy="1285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รูปภาพ 16" descr="17776825_1626950730678977_1065410757_o.jpg"/>
          <p:cNvPicPr>
            <a:picLocks noChangeAspect="1"/>
          </p:cNvPicPr>
          <p:nvPr/>
        </p:nvPicPr>
        <p:blipFill>
          <a:blip r:embed="rId3" cstate="print"/>
          <a:srcRect l="17187" r="19531"/>
          <a:stretch>
            <a:fillRect/>
          </a:stretch>
        </p:blipFill>
        <p:spPr>
          <a:xfrm>
            <a:off x="1285852" y="5571129"/>
            <a:ext cx="1447174" cy="1286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รูปภาพ 17" descr="DSC_0538.JPG"/>
          <p:cNvPicPr>
            <a:picLocks noChangeAspect="1"/>
          </p:cNvPicPr>
          <p:nvPr/>
        </p:nvPicPr>
        <p:blipFill>
          <a:blip r:embed="rId4" cstate="print">
            <a:lum bright="10000"/>
          </a:blip>
          <a:srcRect l="7031" t="2756" r="11718"/>
          <a:stretch>
            <a:fillRect/>
          </a:stretch>
        </p:blipFill>
        <p:spPr>
          <a:xfrm>
            <a:off x="2857488" y="5572140"/>
            <a:ext cx="1804711" cy="1285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รูปภาพ 18" descr="13023496_1018371801562456_148139736_n.jpg"/>
          <p:cNvPicPr>
            <a:picLocks noChangeAspect="1"/>
          </p:cNvPicPr>
          <p:nvPr/>
        </p:nvPicPr>
        <p:blipFill>
          <a:blip r:embed="rId5"/>
          <a:srcRect t="16934" b="15331"/>
          <a:stretch>
            <a:fillRect/>
          </a:stretch>
        </p:blipFill>
        <p:spPr>
          <a:xfrm>
            <a:off x="6715140" y="5568922"/>
            <a:ext cx="1285884" cy="1289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1" name="ตาราง 20"/>
          <p:cNvGraphicFramePr>
            <a:graphicFrameLocks noGrp="1"/>
          </p:cNvGraphicFramePr>
          <p:nvPr/>
        </p:nvGraphicFramePr>
        <p:xfrm>
          <a:off x="3643307" y="1571613"/>
          <a:ext cx="5357849" cy="3017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907455"/>
                <a:gridCol w="796437"/>
                <a:gridCol w="796437"/>
              </a:tblGrid>
              <a:tr h="382709">
                <a:tc gridSpan="4"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ผลการดำเนินงานตามตัวชี้วัด</a:t>
                      </a:r>
                      <a:endParaRPr lang="th-TH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5327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/>
                        <a:t>ตัวชี้วัด</a:t>
                      </a:r>
                      <a:endParaRPr lang="th-T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/>
                        <a:t>เป้าหมาย</a:t>
                      </a:r>
                      <a:endParaRPr lang="th-T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/>
                        <a:t>ผลงาน</a:t>
                      </a:r>
                      <a:endParaRPr lang="th-TH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/>
                        <a:t>ร้อยละ</a:t>
                      </a:r>
                      <a:endParaRPr lang="th-TH" sz="1800" b="1" dirty="0"/>
                    </a:p>
                  </a:txBody>
                  <a:tcPr/>
                </a:tc>
              </a:tr>
              <a:tr h="3532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/>
                        <a:t>ผู้พิการขาขาดได้รับบริการครบถ้วน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22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22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100</a:t>
                      </a:r>
                      <a:endParaRPr lang="th-TH" sz="1800" dirty="0"/>
                    </a:p>
                  </a:txBody>
                  <a:tcPr/>
                </a:tc>
              </a:tr>
              <a:tr h="3532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/>
                        <a:t>ผู้พิการที่มีปัญหาการเคลื่อนไหว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461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339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73.54</a:t>
                      </a:r>
                      <a:endParaRPr lang="th-TH" sz="1800" dirty="0"/>
                    </a:p>
                  </a:txBody>
                  <a:tcPr/>
                </a:tc>
              </a:tr>
              <a:tr h="353270"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ผู้สูงอายุที่มีปัญหาการเคลื่อนไหว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49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49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100</a:t>
                      </a:r>
                      <a:endParaRPr lang="th-TH" sz="1800" dirty="0"/>
                    </a:p>
                  </a:txBody>
                  <a:tcPr/>
                </a:tc>
              </a:tr>
              <a:tr h="353270"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ผู้ป่วยระยะฟื้นฟูฯ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100</a:t>
                      </a:r>
                      <a:endParaRPr lang="th-TH" sz="1800" dirty="0"/>
                    </a:p>
                  </a:txBody>
                  <a:tcPr/>
                </a:tc>
              </a:tr>
              <a:tr h="353270"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ผู้ป่วย </a:t>
                      </a:r>
                      <a:r>
                        <a:rPr lang="en-US" sz="1800" dirty="0" smtClean="0"/>
                        <a:t>stroke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th-TH" sz="1800" baseline="0" dirty="0" smtClean="0"/>
                        <a:t>รายใหม่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31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28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90.32</a:t>
                      </a:r>
                      <a:endParaRPr lang="th-TH" sz="1800" dirty="0"/>
                    </a:p>
                  </a:txBody>
                  <a:tcPr/>
                </a:tc>
              </a:tr>
              <a:tr h="426629">
                <a:tc>
                  <a:txBody>
                    <a:bodyPr/>
                    <a:lstStyle/>
                    <a:p>
                      <a:r>
                        <a:rPr lang="th-TH" sz="1800" dirty="0" smtClean="0"/>
                        <a:t>กลุ่มเป้าหมายคุณภาพชีวิตดีขึ้น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122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109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89.34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physical Therapy\Desktop\รูปเยี่ยมบ้าน58\HHC60\18601673_1361062823960017_644963095_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0076" y="5572140"/>
            <a:ext cx="2092246" cy="1285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physical Therapy\Desktop\รูปเยี่ยมบ้าน58\HHC60\18985179_1377861865613446_1153898928_n.jpg"/>
          <p:cNvPicPr>
            <a:picLocks noChangeAspect="1" noChangeArrowheads="1"/>
          </p:cNvPicPr>
          <p:nvPr/>
        </p:nvPicPr>
        <p:blipFill>
          <a:blip r:embed="rId7" cstate="print"/>
          <a:srcRect t="10000"/>
          <a:stretch>
            <a:fillRect/>
          </a:stretch>
        </p:blipFill>
        <p:spPr bwMode="auto">
          <a:xfrm>
            <a:off x="8001024" y="5572140"/>
            <a:ext cx="1000132" cy="1285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2391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542</TotalTime>
  <Words>179</Words>
  <Application>Microsoft Office PowerPoint</Application>
  <PresentationFormat>นำเสนอทางหน้าจอ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Je</dc:creator>
  <cp:lastModifiedBy>PONG_IT1</cp:lastModifiedBy>
  <cp:revision>76</cp:revision>
  <dcterms:created xsi:type="dcterms:W3CDTF">2017-03-01T06:25:42Z</dcterms:created>
  <dcterms:modified xsi:type="dcterms:W3CDTF">2017-08-10T10:36:01Z</dcterms:modified>
</cp:coreProperties>
</file>