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1B74AA-B352-452E-BF80-58E39C587DB1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440AFD12-0550-42ED-9D3E-2CF722B05009}">
      <dgm:prSet phldrT="[ข้อความ]"/>
      <dgm:spPr/>
      <dgm:t>
        <a:bodyPr/>
        <a:lstStyle/>
        <a:p>
          <a:r>
            <a:rPr lang="th-TH" dirty="0" smtClean="0">
              <a:latin typeface="TH Sarabun New" pitchFamily="34" charset="-34"/>
              <a:cs typeface="TH Sarabun New" pitchFamily="34" charset="-34"/>
            </a:rPr>
            <a:t>เป้าประสงค์</a:t>
          </a:r>
          <a:endParaRPr lang="th-TH" dirty="0">
            <a:latin typeface="TH Sarabun New" pitchFamily="34" charset="-34"/>
            <a:cs typeface="TH Sarabun New" pitchFamily="34" charset="-34"/>
          </a:endParaRPr>
        </a:p>
      </dgm:t>
    </dgm:pt>
    <dgm:pt modelId="{A23EAF2E-87DA-4E87-94E4-BCCC2692C839}" type="parTrans" cxnId="{68768D93-CBF4-4DA8-BBF2-7E4A1DC74A07}">
      <dgm:prSet/>
      <dgm:spPr/>
      <dgm:t>
        <a:bodyPr/>
        <a:lstStyle/>
        <a:p>
          <a:endParaRPr lang="th-TH"/>
        </a:p>
      </dgm:t>
    </dgm:pt>
    <dgm:pt modelId="{B5BF982B-6ED2-4996-B7E7-7154BD31D58A}" type="sibTrans" cxnId="{68768D93-CBF4-4DA8-BBF2-7E4A1DC74A07}">
      <dgm:prSet/>
      <dgm:spPr/>
      <dgm:t>
        <a:bodyPr/>
        <a:lstStyle/>
        <a:p>
          <a:endParaRPr lang="th-TH"/>
        </a:p>
      </dgm:t>
    </dgm:pt>
    <dgm:pt modelId="{41E7B20B-444A-4CCF-BAEB-D944C5F96ABA}">
      <dgm:prSet phldrT="[ข้อความ]" custT="1"/>
      <dgm:spPr/>
      <dgm:t>
        <a:bodyPr/>
        <a:lstStyle/>
        <a:p>
          <a:r>
            <a:rPr lang="th-TH" sz="3200" b="1" dirty="0" smtClean="0">
              <a:solidFill>
                <a:srgbClr val="C00000"/>
              </a:solidFill>
              <a:latin typeface="TH Sarabun New" pitchFamily="34" charset="-34"/>
              <a:cs typeface="TH Sarabun New" pitchFamily="34" charset="-34"/>
            </a:rPr>
            <a:t>ชุมชนเข้มแข็งสามารถพึ่งพาตนเองด้านสุขภาพได้</a:t>
          </a:r>
          <a:endParaRPr lang="th-TH" sz="3200" b="1" dirty="0">
            <a:solidFill>
              <a:srgbClr val="C00000"/>
            </a:solidFill>
            <a:latin typeface="TH Sarabun New" pitchFamily="34" charset="-34"/>
            <a:cs typeface="TH Sarabun New" pitchFamily="34" charset="-34"/>
          </a:endParaRPr>
        </a:p>
      </dgm:t>
    </dgm:pt>
    <dgm:pt modelId="{705D8B5D-2E02-41D8-9B46-B91180211CD4}" type="parTrans" cxnId="{42E53454-7CB7-4C21-986D-1CA5D529BD3D}">
      <dgm:prSet/>
      <dgm:spPr/>
      <dgm:t>
        <a:bodyPr/>
        <a:lstStyle/>
        <a:p>
          <a:endParaRPr lang="th-TH"/>
        </a:p>
      </dgm:t>
    </dgm:pt>
    <dgm:pt modelId="{6E3A3914-1444-4EE0-852D-60061C3C0B31}" type="sibTrans" cxnId="{42E53454-7CB7-4C21-986D-1CA5D529BD3D}">
      <dgm:prSet/>
      <dgm:spPr/>
      <dgm:t>
        <a:bodyPr/>
        <a:lstStyle/>
        <a:p>
          <a:endParaRPr lang="th-TH"/>
        </a:p>
      </dgm:t>
    </dgm:pt>
    <dgm:pt modelId="{7A57CCD4-FF8C-421A-8621-BBC55DE60806}" type="pres">
      <dgm:prSet presAssocID="{E31B74AA-B352-452E-BF80-58E39C587DB1}" presName="Name0" presStyleCnt="0">
        <dgm:presLayoutVars>
          <dgm:dir/>
          <dgm:animLvl val="lvl"/>
          <dgm:resizeHandles val="exact"/>
        </dgm:presLayoutVars>
      </dgm:prSet>
      <dgm:spPr/>
    </dgm:pt>
    <dgm:pt modelId="{9942B337-9596-4CA7-ABD6-84EE056CFBC5}" type="pres">
      <dgm:prSet presAssocID="{E31B74AA-B352-452E-BF80-58E39C587DB1}" presName="dummy" presStyleCnt="0"/>
      <dgm:spPr/>
    </dgm:pt>
    <dgm:pt modelId="{6243DF62-D852-4AE8-A3DA-2FF72EF8274A}" type="pres">
      <dgm:prSet presAssocID="{E31B74AA-B352-452E-BF80-58E39C587DB1}" presName="linH" presStyleCnt="0"/>
      <dgm:spPr/>
    </dgm:pt>
    <dgm:pt modelId="{B3566D76-1D89-4135-9C92-14D5F1FE1F4E}" type="pres">
      <dgm:prSet presAssocID="{E31B74AA-B352-452E-BF80-58E39C587DB1}" presName="padding1" presStyleCnt="0"/>
      <dgm:spPr/>
    </dgm:pt>
    <dgm:pt modelId="{FE7A89B1-1EF2-4760-9415-ABCCC0CAFFAD}" type="pres">
      <dgm:prSet presAssocID="{440AFD12-0550-42ED-9D3E-2CF722B05009}" presName="linV" presStyleCnt="0"/>
      <dgm:spPr/>
    </dgm:pt>
    <dgm:pt modelId="{9B718B41-34B3-4184-8662-FA85C6BAD2A4}" type="pres">
      <dgm:prSet presAssocID="{440AFD12-0550-42ED-9D3E-2CF722B05009}" presName="spVertical1" presStyleCnt="0"/>
      <dgm:spPr/>
    </dgm:pt>
    <dgm:pt modelId="{05EF0725-BC71-4447-8BCA-10E74E3E749C}" type="pres">
      <dgm:prSet presAssocID="{440AFD12-0550-42ED-9D3E-2CF722B05009}" presName="parTx" presStyleLbl="revTx" presStyleIdx="0" presStyleCnt="2" custScaleX="223417">
        <dgm:presLayoutVars>
          <dgm:chMax val="0"/>
          <dgm:chPref val="0"/>
          <dgm:bulletEnabled val="1"/>
        </dgm:presLayoutVars>
      </dgm:prSet>
      <dgm:spPr/>
    </dgm:pt>
    <dgm:pt modelId="{BDE9691B-A9F4-4658-84B6-6D2E281CCEB6}" type="pres">
      <dgm:prSet presAssocID="{440AFD12-0550-42ED-9D3E-2CF722B05009}" presName="spVertical2" presStyleCnt="0"/>
      <dgm:spPr/>
    </dgm:pt>
    <dgm:pt modelId="{A07B2B24-98B4-41BE-8AF7-8ED5BA486B93}" type="pres">
      <dgm:prSet presAssocID="{440AFD12-0550-42ED-9D3E-2CF722B05009}" presName="spVertical3" presStyleCnt="0"/>
      <dgm:spPr/>
    </dgm:pt>
    <dgm:pt modelId="{A796E9BD-7FE2-427A-B9D7-09B45FC15108}" type="pres">
      <dgm:prSet presAssocID="{B5BF982B-6ED2-4996-B7E7-7154BD31D58A}" presName="space" presStyleCnt="0"/>
      <dgm:spPr/>
    </dgm:pt>
    <dgm:pt modelId="{F0081EAC-FE40-42C8-BBFF-A13F2DC2465C}" type="pres">
      <dgm:prSet presAssocID="{41E7B20B-444A-4CCF-BAEB-D944C5F96ABA}" presName="linV" presStyleCnt="0"/>
      <dgm:spPr/>
    </dgm:pt>
    <dgm:pt modelId="{7D4F97AC-4300-4641-9EB8-5306F4D35E2D}" type="pres">
      <dgm:prSet presAssocID="{41E7B20B-444A-4CCF-BAEB-D944C5F96ABA}" presName="spVertical1" presStyleCnt="0"/>
      <dgm:spPr/>
    </dgm:pt>
    <dgm:pt modelId="{9E123BEA-57D0-430B-9224-72F94DF117A5}" type="pres">
      <dgm:prSet presAssocID="{41E7B20B-444A-4CCF-BAEB-D944C5F96ABA}" presName="parTx" presStyleLbl="revTx" presStyleIdx="1" presStyleCnt="2" custScaleX="440199">
        <dgm:presLayoutVars>
          <dgm:chMax val="0"/>
          <dgm:chPref val="0"/>
          <dgm:bulletEnabled val="1"/>
        </dgm:presLayoutVars>
      </dgm:prSet>
      <dgm:spPr/>
    </dgm:pt>
    <dgm:pt modelId="{286C5498-B465-4AB1-9882-71B0E45483DC}" type="pres">
      <dgm:prSet presAssocID="{41E7B20B-444A-4CCF-BAEB-D944C5F96ABA}" presName="spVertical2" presStyleCnt="0"/>
      <dgm:spPr/>
    </dgm:pt>
    <dgm:pt modelId="{07F55C4B-D725-44E5-89F2-819C64B0EECB}" type="pres">
      <dgm:prSet presAssocID="{41E7B20B-444A-4CCF-BAEB-D944C5F96ABA}" presName="spVertical3" presStyleCnt="0"/>
      <dgm:spPr/>
    </dgm:pt>
    <dgm:pt modelId="{C95858EB-0B23-421D-BBDF-ED1BA303377F}" type="pres">
      <dgm:prSet presAssocID="{E31B74AA-B352-452E-BF80-58E39C587DB1}" presName="padding2" presStyleCnt="0"/>
      <dgm:spPr/>
    </dgm:pt>
    <dgm:pt modelId="{DC79A095-1DC1-47F6-8F5C-7120D47EAEAB}" type="pres">
      <dgm:prSet presAssocID="{E31B74AA-B352-452E-BF80-58E39C587DB1}" presName="negArrow" presStyleCnt="0"/>
      <dgm:spPr/>
    </dgm:pt>
    <dgm:pt modelId="{7373B236-8B8E-4997-8840-2E61C52E2C77}" type="pres">
      <dgm:prSet presAssocID="{E31B74AA-B352-452E-BF80-58E39C587DB1}" presName="backgroundArrow" presStyleLbl="node1" presStyleIdx="0" presStyleCnt="1" custLinFactNeighborX="4630" custLinFactNeighborY="-551"/>
      <dgm:spPr>
        <a:solidFill>
          <a:srgbClr val="00B0F0"/>
        </a:solidFill>
      </dgm:spPr>
    </dgm:pt>
  </dgm:ptLst>
  <dgm:cxnLst>
    <dgm:cxn modelId="{CB26D139-EBF8-47F9-8778-753159141DB1}" type="presOf" srcId="{E31B74AA-B352-452E-BF80-58E39C587DB1}" destId="{7A57CCD4-FF8C-421A-8621-BBC55DE60806}" srcOrd="0" destOrd="0" presId="urn:microsoft.com/office/officeart/2005/8/layout/hProcess3"/>
    <dgm:cxn modelId="{8B4F8256-232C-459C-BFE6-B9D172D95B68}" type="presOf" srcId="{41E7B20B-444A-4CCF-BAEB-D944C5F96ABA}" destId="{9E123BEA-57D0-430B-9224-72F94DF117A5}" srcOrd="0" destOrd="0" presId="urn:microsoft.com/office/officeart/2005/8/layout/hProcess3"/>
    <dgm:cxn modelId="{68768D93-CBF4-4DA8-BBF2-7E4A1DC74A07}" srcId="{E31B74AA-B352-452E-BF80-58E39C587DB1}" destId="{440AFD12-0550-42ED-9D3E-2CF722B05009}" srcOrd="0" destOrd="0" parTransId="{A23EAF2E-87DA-4E87-94E4-BCCC2692C839}" sibTransId="{B5BF982B-6ED2-4996-B7E7-7154BD31D58A}"/>
    <dgm:cxn modelId="{D6B6E604-A8CF-4799-B58F-43084991B771}" type="presOf" srcId="{440AFD12-0550-42ED-9D3E-2CF722B05009}" destId="{05EF0725-BC71-4447-8BCA-10E74E3E749C}" srcOrd="0" destOrd="0" presId="urn:microsoft.com/office/officeart/2005/8/layout/hProcess3"/>
    <dgm:cxn modelId="{42E53454-7CB7-4C21-986D-1CA5D529BD3D}" srcId="{E31B74AA-B352-452E-BF80-58E39C587DB1}" destId="{41E7B20B-444A-4CCF-BAEB-D944C5F96ABA}" srcOrd="1" destOrd="0" parTransId="{705D8B5D-2E02-41D8-9B46-B91180211CD4}" sibTransId="{6E3A3914-1444-4EE0-852D-60061C3C0B31}"/>
    <dgm:cxn modelId="{925AD736-7880-42ED-A6BF-908AB750A4B5}" type="presParOf" srcId="{7A57CCD4-FF8C-421A-8621-BBC55DE60806}" destId="{9942B337-9596-4CA7-ABD6-84EE056CFBC5}" srcOrd="0" destOrd="0" presId="urn:microsoft.com/office/officeart/2005/8/layout/hProcess3"/>
    <dgm:cxn modelId="{C6FBE2E1-5393-4A75-BA85-E6BC6F846951}" type="presParOf" srcId="{7A57CCD4-FF8C-421A-8621-BBC55DE60806}" destId="{6243DF62-D852-4AE8-A3DA-2FF72EF8274A}" srcOrd="1" destOrd="0" presId="urn:microsoft.com/office/officeart/2005/8/layout/hProcess3"/>
    <dgm:cxn modelId="{711D9272-918E-488F-99CB-1623F4E2999E}" type="presParOf" srcId="{6243DF62-D852-4AE8-A3DA-2FF72EF8274A}" destId="{B3566D76-1D89-4135-9C92-14D5F1FE1F4E}" srcOrd="0" destOrd="0" presId="urn:microsoft.com/office/officeart/2005/8/layout/hProcess3"/>
    <dgm:cxn modelId="{95028F3D-973F-497F-98CE-D118F913D3C6}" type="presParOf" srcId="{6243DF62-D852-4AE8-A3DA-2FF72EF8274A}" destId="{FE7A89B1-1EF2-4760-9415-ABCCC0CAFFAD}" srcOrd="1" destOrd="0" presId="urn:microsoft.com/office/officeart/2005/8/layout/hProcess3"/>
    <dgm:cxn modelId="{24269800-70F4-4EA1-A13B-37FEC558DCD3}" type="presParOf" srcId="{FE7A89B1-1EF2-4760-9415-ABCCC0CAFFAD}" destId="{9B718B41-34B3-4184-8662-FA85C6BAD2A4}" srcOrd="0" destOrd="0" presId="urn:microsoft.com/office/officeart/2005/8/layout/hProcess3"/>
    <dgm:cxn modelId="{15F65C69-B6EA-4CB2-A7B7-EF75FC0A8042}" type="presParOf" srcId="{FE7A89B1-1EF2-4760-9415-ABCCC0CAFFAD}" destId="{05EF0725-BC71-4447-8BCA-10E74E3E749C}" srcOrd="1" destOrd="0" presId="urn:microsoft.com/office/officeart/2005/8/layout/hProcess3"/>
    <dgm:cxn modelId="{A9C59F8F-BFCD-475D-AF18-4C02F0C1A33E}" type="presParOf" srcId="{FE7A89B1-1EF2-4760-9415-ABCCC0CAFFAD}" destId="{BDE9691B-A9F4-4658-84B6-6D2E281CCEB6}" srcOrd="2" destOrd="0" presId="urn:microsoft.com/office/officeart/2005/8/layout/hProcess3"/>
    <dgm:cxn modelId="{EBE17714-99ED-4923-8F74-3A405E4310BB}" type="presParOf" srcId="{FE7A89B1-1EF2-4760-9415-ABCCC0CAFFAD}" destId="{A07B2B24-98B4-41BE-8AF7-8ED5BA486B93}" srcOrd="3" destOrd="0" presId="urn:microsoft.com/office/officeart/2005/8/layout/hProcess3"/>
    <dgm:cxn modelId="{C613C5A4-C46E-47CE-ABB7-86CA4E6DAEE5}" type="presParOf" srcId="{6243DF62-D852-4AE8-A3DA-2FF72EF8274A}" destId="{A796E9BD-7FE2-427A-B9D7-09B45FC15108}" srcOrd="2" destOrd="0" presId="urn:microsoft.com/office/officeart/2005/8/layout/hProcess3"/>
    <dgm:cxn modelId="{3AEA3247-281A-4D5C-8AD3-82E97C4C706C}" type="presParOf" srcId="{6243DF62-D852-4AE8-A3DA-2FF72EF8274A}" destId="{F0081EAC-FE40-42C8-BBFF-A13F2DC2465C}" srcOrd="3" destOrd="0" presId="urn:microsoft.com/office/officeart/2005/8/layout/hProcess3"/>
    <dgm:cxn modelId="{5A10671B-6E60-4DF1-A8AE-4FB3DF00E18A}" type="presParOf" srcId="{F0081EAC-FE40-42C8-BBFF-A13F2DC2465C}" destId="{7D4F97AC-4300-4641-9EB8-5306F4D35E2D}" srcOrd="0" destOrd="0" presId="urn:microsoft.com/office/officeart/2005/8/layout/hProcess3"/>
    <dgm:cxn modelId="{7FB4417D-CC40-49C1-9B10-1BD2DD540A5F}" type="presParOf" srcId="{F0081EAC-FE40-42C8-BBFF-A13F2DC2465C}" destId="{9E123BEA-57D0-430B-9224-72F94DF117A5}" srcOrd="1" destOrd="0" presId="urn:microsoft.com/office/officeart/2005/8/layout/hProcess3"/>
    <dgm:cxn modelId="{5A703CDE-6DB2-4542-A632-D10AD3D6C8CA}" type="presParOf" srcId="{F0081EAC-FE40-42C8-BBFF-A13F2DC2465C}" destId="{286C5498-B465-4AB1-9882-71B0E45483DC}" srcOrd="2" destOrd="0" presId="urn:microsoft.com/office/officeart/2005/8/layout/hProcess3"/>
    <dgm:cxn modelId="{7C50EBB1-CAC6-44BC-A683-7AE78D8657D2}" type="presParOf" srcId="{F0081EAC-FE40-42C8-BBFF-A13F2DC2465C}" destId="{07F55C4B-D725-44E5-89F2-819C64B0EECB}" srcOrd="3" destOrd="0" presId="urn:microsoft.com/office/officeart/2005/8/layout/hProcess3"/>
    <dgm:cxn modelId="{4A094341-6AFF-4363-B36F-815E4AC697F5}" type="presParOf" srcId="{6243DF62-D852-4AE8-A3DA-2FF72EF8274A}" destId="{C95858EB-0B23-421D-BBDF-ED1BA303377F}" srcOrd="4" destOrd="0" presId="urn:microsoft.com/office/officeart/2005/8/layout/hProcess3"/>
    <dgm:cxn modelId="{73EEEE44-8644-4199-A469-D2CEE318B65A}" type="presParOf" srcId="{6243DF62-D852-4AE8-A3DA-2FF72EF8274A}" destId="{DC79A095-1DC1-47F6-8F5C-7120D47EAEAB}" srcOrd="5" destOrd="0" presId="urn:microsoft.com/office/officeart/2005/8/layout/hProcess3"/>
    <dgm:cxn modelId="{834AF173-0D44-4599-B8AD-FF66DE9DCF57}" type="presParOf" srcId="{6243DF62-D852-4AE8-A3DA-2FF72EF8274A}" destId="{7373B236-8B8E-4997-8840-2E61C52E2C77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3B236-8B8E-4997-8840-2E61C52E2C77}">
      <dsp:nvSpPr>
        <dsp:cNvPr id="0" name=""/>
        <dsp:cNvSpPr/>
      </dsp:nvSpPr>
      <dsp:spPr>
        <a:xfrm>
          <a:off x="0" y="0"/>
          <a:ext cx="8820472" cy="3456000"/>
        </a:xfrm>
        <a:prstGeom prst="rightArrow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23BEA-57D0-430B-9224-72F94DF117A5}">
      <dsp:nvSpPr>
        <dsp:cNvPr id="0" name=""/>
        <dsp:cNvSpPr/>
      </dsp:nvSpPr>
      <dsp:spPr>
        <a:xfrm>
          <a:off x="3287824" y="883043"/>
          <a:ext cx="4659125" cy="17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25120" rIns="0" bIns="3251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rgbClr val="C00000"/>
              </a:solidFill>
              <a:latin typeface="TH Sarabun New" pitchFamily="34" charset="-34"/>
              <a:cs typeface="TH Sarabun New" pitchFamily="34" charset="-34"/>
            </a:rPr>
            <a:t>ชุมชนเข้มแข็งสามารถพึ่งพาตนเองด้านสุขภาพได้</a:t>
          </a:r>
          <a:endParaRPr lang="th-TH" sz="3200" b="1" kern="1200" dirty="0">
            <a:solidFill>
              <a:srgbClr val="C00000"/>
            </a:solidFill>
            <a:latin typeface="TH Sarabun New" pitchFamily="34" charset="-34"/>
            <a:cs typeface="TH Sarabun New" pitchFamily="34" charset="-34"/>
          </a:endParaRPr>
        </a:p>
      </dsp:txBody>
      <dsp:txXfrm>
        <a:off x="3287824" y="883043"/>
        <a:ext cx="4659125" cy="1728000"/>
      </dsp:txXfrm>
    </dsp:sp>
    <dsp:sp modelId="{05EF0725-BC71-4447-8BCA-10E74E3E749C}">
      <dsp:nvSpPr>
        <dsp:cNvPr id="0" name=""/>
        <dsp:cNvSpPr/>
      </dsp:nvSpPr>
      <dsp:spPr>
        <a:xfrm>
          <a:off x="711465" y="883043"/>
          <a:ext cx="2364675" cy="17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87680" rIns="0" bIns="4876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kern="1200" dirty="0" smtClean="0">
              <a:latin typeface="TH Sarabun New" pitchFamily="34" charset="-34"/>
              <a:cs typeface="TH Sarabun New" pitchFamily="34" charset="-34"/>
            </a:rPr>
            <a:t>เป้าประสงค์</a:t>
          </a:r>
          <a:endParaRPr lang="th-TH" sz="4800" kern="1200" dirty="0">
            <a:latin typeface="TH Sarabun New" pitchFamily="34" charset="-34"/>
            <a:cs typeface="TH Sarabun New" pitchFamily="34" charset="-34"/>
          </a:endParaRPr>
        </a:p>
      </dsp:txBody>
      <dsp:txXfrm>
        <a:off x="711465" y="883043"/>
        <a:ext cx="2364675" cy="1728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0AEF793-A24A-4B44-B914-1FF4CDAD7097}" type="datetimeFigureOut">
              <a:rPr lang="th-TH" smtClean="0"/>
              <a:t>22/09/60</a:t>
            </a:fld>
            <a:endParaRPr lang="th-TH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4DDD81-5CB9-4445-9609-4026CEEE46A8}" type="slidenum">
              <a:rPr lang="th-TH" smtClean="0"/>
              <a:t>‹#›</a:t>
            </a:fld>
            <a:endParaRPr lang="th-TH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F793-A24A-4B44-B914-1FF4CDAD7097}" type="datetimeFigureOut">
              <a:rPr lang="th-TH" smtClean="0"/>
              <a:t>22/09/60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DD81-5CB9-4445-9609-4026CEEE46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F793-A24A-4B44-B914-1FF4CDAD7097}" type="datetimeFigureOut">
              <a:rPr lang="th-TH" smtClean="0"/>
              <a:t>22/09/60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DD81-5CB9-4445-9609-4026CEEE46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F793-A24A-4B44-B914-1FF4CDAD7097}" type="datetimeFigureOut">
              <a:rPr lang="th-TH" smtClean="0"/>
              <a:t>22/09/60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DD81-5CB9-4445-9609-4026CEEE46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F793-A24A-4B44-B914-1FF4CDAD7097}" type="datetimeFigureOut">
              <a:rPr lang="th-TH" smtClean="0"/>
              <a:t>22/09/60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DD81-5CB9-4445-9609-4026CEEE46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F793-A24A-4B44-B914-1FF4CDAD7097}" type="datetimeFigureOut">
              <a:rPr lang="th-TH" smtClean="0"/>
              <a:t>22/09/60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DD81-5CB9-4445-9609-4026CEEE46A8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F793-A24A-4B44-B914-1FF4CDAD7097}" type="datetimeFigureOut">
              <a:rPr lang="th-TH" smtClean="0"/>
              <a:t>22/09/60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DD81-5CB9-4445-9609-4026CEEE46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F793-A24A-4B44-B914-1FF4CDAD7097}" type="datetimeFigureOut">
              <a:rPr lang="th-TH" smtClean="0"/>
              <a:t>22/09/60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DD81-5CB9-4445-9609-4026CEEE46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F793-A24A-4B44-B914-1FF4CDAD7097}" type="datetimeFigureOut">
              <a:rPr lang="th-TH" smtClean="0"/>
              <a:t>22/09/60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DD81-5CB9-4445-9609-4026CEEE46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F793-A24A-4B44-B914-1FF4CDAD7097}" type="datetimeFigureOut">
              <a:rPr lang="th-TH" smtClean="0"/>
              <a:t>22/09/60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DD81-5CB9-4445-9609-4026CEEE46A8}" type="slidenum">
              <a:rPr lang="th-TH" smtClean="0"/>
              <a:t>‹#›</a:t>
            </a:fld>
            <a:endParaRPr lang="th-TH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F793-A24A-4B44-B914-1FF4CDAD7097}" type="datetimeFigureOut">
              <a:rPr lang="th-TH" smtClean="0"/>
              <a:t>22/09/60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DDD81-5CB9-4445-9609-4026CEEE46A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0AEF793-A24A-4B44-B914-1FF4CDAD7097}" type="datetimeFigureOut">
              <a:rPr lang="th-TH" smtClean="0"/>
              <a:t>22/09/60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64DDD81-5CB9-4445-9609-4026CEEE46A8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31032" y="1484784"/>
            <a:ext cx="8712968" cy="273630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/>
            </a:r>
            <a:br>
              <a:rPr lang="en-US" sz="5400" b="1" dirty="0" smtClean="0">
                <a:solidFill>
                  <a:srgbClr val="002060"/>
                </a:solidFill>
              </a:rPr>
            </a:br>
            <a:r>
              <a:rPr lang="en-US" sz="5400" b="1" dirty="0">
                <a:solidFill>
                  <a:srgbClr val="002060"/>
                </a:solidFill>
              </a:rPr>
              <a:t/>
            </a:r>
            <a:br>
              <a:rPr lang="en-US" sz="5400" b="1" dirty="0">
                <a:solidFill>
                  <a:srgbClr val="002060"/>
                </a:solidFill>
              </a:rPr>
            </a:br>
            <a:r>
              <a:rPr lang="en-US" sz="5400" b="1" dirty="0" smtClean="0">
                <a:solidFill>
                  <a:srgbClr val="002060"/>
                </a:solidFill>
              </a:rPr>
              <a:t/>
            </a:r>
            <a:br>
              <a:rPr lang="en-US" sz="5400" b="1" dirty="0" smtClean="0">
                <a:solidFill>
                  <a:srgbClr val="002060"/>
                </a:solidFill>
              </a:rPr>
            </a:br>
            <a:r>
              <a:rPr lang="en-US" sz="5400" b="1" dirty="0" smtClean="0">
                <a:solidFill>
                  <a:srgbClr val="002060"/>
                </a:solidFill>
              </a:rPr>
              <a:t/>
            </a:r>
            <a:br>
              <a:rPr lang="en-US" sz="5400" b="1" dirty="0" smtClean="0">
                <a:solidFill>
                  <a:srgbClr val="002060"/>
                </a:solidFill>
              </a:rPr>
            </a:br>
            <a:r>
              <a:rPr lang="en-US" sz="5400" b="1" dirty="0">
                <a:solidFill>
                  <a:srgbClr val="002060"/>
                </a:solidFill>
              </a:rPr>
              <a:t/>
            </a:r>
            <a:br>
              <a:rPr lang="en-US" sz="5400" b="1" dirty="0">
                <a:solidFill>
                  <a:srgbClr val="002060"/>
                </a:solidFill>
              </a:rPr>
            </a:br>
            <a:r>
              <a:rPr lang="en-US" sz="5400" b="1" dirty="0" smtClean="0">
                <a:solidFill>
                  <a:srgbClr val="002060"/>
                </a:solidFill>
              </a:rPr>
              <a:t/>
            </a:r>
            <a:br>
              <a:rPr lang="en-US" sz="5400" b="1" dirty="0" smtClean="0">
                <a:solidFill>
                  <a:srgbClr val="002060"/>
                </a:solidFill>
              </a:rPr>
            </a:br>
            <a:r>
              <a:rPr lang="en-US" sz="5400" b="1" dirty="0" smtClean="0">
                <a:solidFill>
                  <a:srgbClr val="002060"/>
                </a:solidFill>
              </a:rPr>
              <a:t/>
            </a:r>
            <a:br>
              <a:rPr lang="en-US" sz="5400" b="1" dirty="0" smtClean="0">
                <a:solidFill>
                  <a:srgbClr val="002060"/>
                </a:solidFill>
              </a:rPr>
            </a:br>
            <a:r>
              <a:rPr lang="en-US" sz="5400" b="1" dirty="0">
                <a:solidFill>
                  <a:srgbClr val="002060"/>
                </a:solidFill>
              </a:rPr>
              <a:t/>
            </a:r>
            <a:br>
              <a:rPr lang="en-US" sz="5400" b="1" dirty="0">
                <a:solidFill>
                  <a:srgbClr val="002060"/>
                </a:solidFill>
              </a:rPr>
            </a:b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KALASIN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br>
              <a:rPr lang="en-US" sz="5400" b="1" dirty="0" smtClean="0">
                <a:solidFill>
                  <a:srgbClr val="002060"/>
                </a:solidFill>
              </a:rPr>
            </a:br>
            <a:r>
              <a:rPr lang="en-US" sz="5400" b="1" dirty="0" smtClean="0">
                <a:solidFill>
                  <a:srgbClr val="002060"/>
                </a:solidFill>
              </a:rPr>
              <a:t>Community Excellence</a:t>
            </a:r>
            <a:br>
              <a:rPr lang="en-US" sz="5400" b="1" dirty="0" smtClean="0">
                <a:solidFill>
                  <a:srgbClr val="002060"/>
                </a:solidFill>
              </a:rPr>
            </a:br>
            <a:r>
              <a:rPr lang="en-US" sz="5400" b="1" dirty="0">
                <a:solidFill>
                  <a:srgbClr val="002060"/>
                </a:solidFill>
              </a:rPr>
              <a:t/>
            </a:r>
            <a:br>
              <a:rPr lang="en-US" sz="5400" b="1" dirty="0">
                <a:solidFill>
                  <a:srgbClr val="002060"/>
                </a:solidFill>
              </a:rPr>
            </a:br>
            <a:endParaRPr lang="th-TH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6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611560" y="404664"/>
            <a:ext cx="3384494" cy="1080120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สถานการณ์ปัจจุบัน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13"/>
          </p:nvPr>
        </p:nvSpPr>
        <p:spPr>
          <a:xfrm>
            <a:off x="467544" y="980728"/>
            <a:ext cx="4176464" cy="54726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8580" indent="0">
              <a:buNone/>
            </a:pPr>
            <a:r>
              <a:rPr lang="th-TH" sz="3200" b="1" dirty="0" smtClean="0"/>
              <a:t>สิ่ง</a:t>
            </a:r>
            <a:r>
              <a:rPr lang="th-TH" sz="3200" b="1" dirty="0"/>
              <a:t>ที่ทำได้ดี</a:t>
            </a:r>
            <a:endParaRPr lang="en-US" sz="1800" b="1" dirty="0"/>
          </a:p>
          <a:p>
            <a:pPr lvl="0"/>
            <a:r>
              <a:rPr lang="th-TH" sz="2000" b="1" dirty="0">
                <a:latin typeface="TH Sarabun New" pitchFamily="34" charset="-34"/>
                <a:cs typeface="TH Sarabun New" pitchFamily="34" charset="-34"/>
              </a:rPr>
              <a:t>ชุมชนเข้มแข็งด้านการจัดการสุขภาพ</a:t>
            </a:r>
            <a:endParaRPr lang="en-US" sz="2000" b="1" dirty="0">
              <a:latin typeface="TH Sarabun New" pitchFamily="34" charset="-34"/>
              <a:cs typeface="TH Sarabun New" pitchFamily="34" charset="-34"/>
            </a:endParaRPr>
          </a:p>
          <a:p>
            <a:pPr lvl="0"/>
            <a:r>
              <a:rPr lang="th-TH" sz="2000" b="1" dirty="0">
                <a:latin typeface="TH Sarabun New" pitchFamily="34" charset="-34"/>
                <a:cs typeface="TH Sarabun New" pitchFamily="34" charset="-34"/>
              </a:rPr>
              <a:t>มีภาคีเครือข่ายระดับหมู่บ้าน/ตำบล</a:t>
            </a:r>
            <a:endParaRPr lang="en-US" sz="2000" b="1" dirty="0">
              <a:latin typeface="TH Sarabun New" pitchFamily="34" charset="-34"/>
              <a:cs typeface="TH Sarabun New" pitchFamily="34" charset="-34"/>
            </a:endParaRPr>
          </a:p>
          <a:p>
            <a:pPr lvl="0"/>
            <a:r>
              <a:rPr lang="th-TH" sz="2000" b="1" dirty="0">
                <a:latin typeface="TH Sarabun New" pitchFamily="34" charset="-34"/>
                <a:cs typeface="TH Sarabun New" pitchFamily="34" charset="-34"/>
              </a:rPr>
              <a:t>มีแหล่งงบประมาณจาก </a:t>
            </a:r>
            <a:r>
              <a:rPr lang="th-TH" sz="2000" b="1" dirty="0" err="1" smtClean="0">
                <a:latin typeface="TH Sarabun New" pitchFamily="34" charset="-34"/>
                <a:cs typeface="TH Sarabun New" pitchFamily="34" charset="-34"/>
              </a:rPr>
              <a:t>สปสช</a:t>
            </a:r>
            <a:r>
              <a:rPr lang="th-TH" sz="2000" b="1" dirty="0" smtClean="0">
                <a:latin typeface="TH Sarabun New" pitchFamily="34" charset="-34"/>
                <a:cs typeface="TH Sarabun New" pitchFamily="34" charset="-34"/>
              </a:rPr>
              <a:t>.</a:t>
            </a:r>
            <a:endParaRPr lang="en-US" sz="2000" b="1" dirty="0">
              <a:latin typeface="TH Sarabun New" pitchFamily="34" charset="-34"/>
              <a:cs typeface="TH Sarabun New" pitchFamily="34" charset="-34"/>
            </a:endParaRPr>
          </a:p>
          <a:p>
            <a:pPr lvl="0"/>
            <a:r>
              <a:rPr lang="th-TH" sz="2000" b="1" dirty="0">
                <a:latin typeface="TH Sarabun New" pitchFamily="34" charset="-34"/>
                <a:cs typeface="TH Sarabun New" pitchFamily="34" charset="-34"/>
              </a:rPr>
              <a:t>มีรูปแบบ</a:t>
            </a:r>
            <a:r>
              <a:rPr lang="th-TH" sz="2000" b="1" dirty="0" smtClean="0">
                <a:latin typeface="TH Sarabun New" pitchFamily="34" charset="-34"/>
                <a:cs typeface="TH Sarabun New" pitchFamily="34" charset="-34"/>
              </a:rPr>
              <a:t>การจัดการ</a:t>
            </a:r>
            <a:r>
              <a:rPr lang="th-TH" sz="2000" b="1" dirty="0">
                <a:latin typeface="TH Sarabun New" pitchFamily="34" charset="-34"/>
                <a:cs typeface="TH Sarabun New" pitchFamily="34" charset="-34"/>
              </a:rPr>
              <a:t>สุขภาพที่ดี ระดับชุมชน เช่น</a:t>
            </a:r>
            <a:endParaRPr lang="en-US" sz="2000" b="1" dirty="0"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2000" b="1" dirty="0">
                <a:latin typeface="TH Sarabun New" pitchFamily="34" charset="-34"/>
                <a:cs typeface="TH Sarabun New" pitchFamily="34" charset="-34"/>
              </a:rPr>
              <a:t>สุขศาลา </a:t>
            </a:r>
            <a:r>
              <a:rPr lang="th-TH" sz="2000" b="1" dirty="0" smtClean="0">
                <a:latin typeface="TH Sarabun New" pitchFamily="34" charset="-34"/>
                <a:cs typeface="TH Sarabun New" pitchFamily="34" charset="-34"/>
              </a:rPr>
              <a:t>,โรงเรียนผู้สูงอายุ.</a:t>
            </a:r>
            <a:r>
              <a:rPr lang="th-TH" sz="2000" b="1" dirty="0">
                <a:latin typeface="TH Sarabun New" pitchFamily="34" charset="-34"/>
                <a:cs typeface="TH Sarabun New" pitchFamily="34" charset="-34"/>
              </a:rPr>
              <a:t>,ศูนย์</a:t>
            </a:r>
            <a:r>
              <a:rPr lang="th-TH" sz="2000" b="1" dirty="0" err="1">
                <a:latin typeface="TH Sarabun New" pitchFamily="34" charset="-34"/>
                <a:cs typeface="TH Sarabun New" pitchFamily="34" charset="-34"/>
              </a:rPr>
              <a:t>โฮม</a:t>
            </a:r>
            <a:r>
              <a:rPr lang="th-TH" sz="2000" b="1" dirty="0">
                <a:latin typeface="TH Sarabun New" pitchFamily="34" charset="-34"/>
                <a:cs typeface="TH Sarabun New" pitchFamily="34" charset="-34"/>
              </a:rPr>
              <a:t>สุข</a:t>
            </a:r>
            <a:endParaRPr lang="en-US" sz="2000" b="1" dirty="0">
              <a:latin typeface="TH Sarabun New" pitchFamily="34" charset="-34"/>
              <a:cs typeface="TH Sarabun New" pitchFamily="34" charset="-34"/>
            </a:endParaRPr>
          </a:p>
          <a:p>
            <a:pPr lvl="0"/>
            <a:r>
              <a:rPr lang="th-TH" sz="2000" b="1" dirty="0">
                <a:latin typeface="TH Sarabun New" pitchFamily="34" charset="-34"/>
                <a:cs typeface="TH Sarabun New" pitchFamily="34" charset="-34"/>
              </a:rPr>
              <a:t>มีกฎกติกาในชุมชน</a:t>
            </a:r>
            <a:endParaRPr lang="en-US" sz="2000" b="1" dirty="0">
              <a:latin typeface="TH Sarabun New" pitchFamily="34" charset="-34"/>
              <a:cs typeface="TH Sarabun New" pitchFamily="34" charset="-34"/>
            </a:endParaRPr>
          </a:p>
          <a:p>
            <a:pPr lvl="0"/>
            <a:r>
              <a:rPr lang="th-TH" sz="2000" b="1" dirty="0">
                <a:latin typeface="TH Sarabun New" pitchFamily="34" charset="-34"/>
                <a:cs typeface="TH Sarabun New" pitchFamily="34" charset="-34"/>
              </a:rPr>
              <a:t>มีนวัตกรรมและผลิตภัณฑ์ส่งเสริมสุขภาพ</a:t>
            </a:r>
            <a:endParaRPr lang="en-US" sz="2000" b="1" dirty="0">
              <a:latin typeface="TH Sarabun New" pitchFamily="34" charset="-34"/>
              <a:cs typeface="TH Sarabun New" pitchFamily="34" charset="-34"/>
            </a:endParaRPr>
          </a:p>
          <a:p>
            <a:pPr lvl="0"/>
            <a:r>
              <a:rPr lang="th-TH" sz="2000" b="1" dirty="0">
                <a:latin typeface="TH Sarabun New" pitchFamily="34" charset="-34"/>
                <a:cs typeface="TH Sarabun New" pitchFamily="34" charset="-34"/>
              </a:rPr>
              <a:t>มีการประยุกต์ใช้ภูมิปัญญา/แพทย์ทางเลือกในการจัดการสุขภาพ</a:t>
            </a:r>
            <a:endParaRPr lang="en-US" sz="2000" b="1" dirty="0">
              <a:latin typeface="TH Sarabun New" pitchFamily="34" charset="-34"/>
              <a:cs typeface="TH Sarabun New" pitchFamily="34" charset="-34"/>
            </a:endParaRPr>
          </a:p>
          <a:p>
            <a:pPr lvl="0"/>
            <a:r>
              <a:rPr lang="th-TH" sz="2000" b="1" dirty="0">
                <a:latin typeface="TH Sarabun New" pitchFamily="34" charset="-34"/>
                <a:cs typeface="TH Sarabun New" pitchFamily="34" charset="-34"/>
              </a:rPr>
              <a:t>มีชุมชนและบุคคลต้นแบบในการปรับเปลี่ยนพฤติกรรม</a:t>
            </a:r>
            <a:endParaRPr lang="en-US" sz="2000" b="1" dirty="0">
              <a:latin typeface="TH Sarabun New" pitchFamily="34" charset="-34"/>
              <a:cs typeface="TH Sarabun New" pitchFamily="34" charset="-34"/>
            </a:endParaRPr>
          </a:p>
          <a:p>
            <a:endParaRPr lang="en-US" sz="1800" b="1" dirty="0"/>
          </a:p>
          <a:p>
            <a:endParaRPr lang="th-TH" sz="1800" b="1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14"/>
          </p:nvPr>
        </p:nvSpPr>
        <p:spPr>
          <a:xfrm>
            <a:off x="4572000" y="980728"/>
            <a:ext cx="4104456" cy="54726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68580" indent="0">
              <a:buNone/>
            </a:pPr>
            <a:r>
              <a:rPr lang="th-TH" sz="3200" b="1" dirty="0" smtClean="0">
                <a:latin typeface="TH Sarabun New" pitchFamily="34" charset="-34"/>
                <a:cs typeface="TH Sarabun New" pitchFamily="34" charset="-34"/>
              </a:rPr>
              <a:t>สิ่ง</a:t>
            </a:r>
            <a:r>
              <a:rPr lang="th-TH" sz="3200" b="1" dirty="0">
                <a:latin typeface="TH Sarabun New" pitchFamily="34" charset="-34"/>
                <a:cs typeface="TH Sarabun New" pitchFamily="34" charset="-34"/>
              </a:rPr>
              <a:t>ที่ยังเป็นปัญหา</a:t>
            </a:r>
            <a:endParaRPr lang="en-US" b="1" dirty="0">
              <a:latin typeface="TH Sarabun New" pitchFamily="34" charset="-34"/>
              <a:cs typeface="TH Sarabun New" pitchFamily="34" charset="-34"/>
            </a:endParaRPr>
          </a:p>
          <a:p>
            <a:pPr lvl="0"/>
            <a:r>
              <a:rPr lang="th-TH" dirty="0">
                <a:latin typeface="TH Sarabun New" pitchFamily="34" charset="-34"/>
                <a:cs typeface="TH Sarabun New" pitchFamily="34" charset="-34"/>
              </a:rPr>
              <a:t>ค่านิยมในการดูแลสุขภาพพึ่งพาตัวเองน้อย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  <a:p>
            <a:pPr lvl="0"/>
            <a:r>
              <a:rPr lang="th-TH" dirty="0">
                <a:latin typeface="TH Sarabun New" pitchFamily="34" charset="-34"/>
                <a:cs typeface="TH Sarabun New" pitchFamily="34" charset="-34"/>
              </a:rPr>
              <a:t>ขาดการสนับสนุนวิชาการส่งเสริมผลิตภัณฑ์ส่งเสริม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สุขภาพให้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เป็นไปตามมาตรฐานและการต่อยอด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  <a:p>
            <a:pPr lvl="0"/>
            <a:r>
              <a:rPr lang="th-TH" dirty="0">
                <a:latin typeface="TH Sarabun New" pitchFamily="34" charset="-34"/>
                <a:cs typeface="TH Sarabun New" pitchFamily="34" charset="-34"/>
              </a:rPr>
              <a:t>ชุมชนขาดความตระหนักและมีส่วนร่วมในการเขียนแผน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  <a:p>
            <a:pPr lvl="0"/>
            <a:r>
              <a:rPr lang="th-TH" dirty="0">
                <a:latin typeface="TH Sarabun New" pitchFamily="34" charset="-34"/>
                <a:cs typeface="TH Sarabun New" pitchFamily="34" charset="-34"/>
              </a:rPr>
              <a:t>ความมีจิตอาสาในการแก้ไขปัญหาด้านสาธารณสุขในชุมชนยังน้อย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  <a:p>
            <a:pPr lvl="0"/>
            <a:r>
              <a:rPr lang="th-TH" dirty="0">
                <a:latin typeface="TH Sarabun New" pitchFamily="34" charset="-34"/>
                <a:cs typeface="TH Sarabun New" pitchFamily="34" charset="-34"/>
              </a:rPr>
              <a:t>สัมพันธ์ยังมีน้อยระหว่างภาคีเครือข่าย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  <a:p>
            <a:pPr lvl="0"/>
            <a:r>
              <a:rPr lang="th-TH" dirty="0">
                <a:latin typeface="TH Sarabun New" pitchFamily="34" charset="-34"/>
                <a:cs typeface="TH Sarabun New" pitchFamily="34" charset="-34"/>
              </a:rPr>
              <a:t>ประชนขาดความตระหนักใน</a:t>
            </a:r>
            <a:r>
              <a:rPr lang="th-TH" dirty="0" smtClean="0">
                <a:latin typeface="TH Sarabun New" pitchFamily="34" charset="-34"/>
                <a:cs typeface="TH Sarabun New" pitchFamily="34" charset="-34"/>
              </a:rPr>
              <a:t>การปรับเปลี่ยน</a:t>
            </a:r>
            <a:r>
              <a:rPr lang="th-TH" dirty="0">
                <a:latin typeface="TH Sarabun New" pitchFamily="34" charset="-34"/>
                <a:cs typeface="TH Sarabun New" pitchFamily="34" charset="-34"/>
              </a:rPr>
              <a:t>พฤติกรรม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572000" y="116632"/>
            <a:ext cx="38449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Community Excellence</a:t>
            </a:r>
            <a:endParaRPr lang="th-TH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2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611560" y="692696"/>
            <a:ext cx="5472608" cy="108012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/>
              <a:t/>
            </a:r>
            <a:br>
              <a:rPr lang="th-TH" b="1" dirty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/>
              <a:t/>
            </a:r>
            <a:br>
              <a:rPr lang="th-TH" b="1" dirty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ต้องการ</a:t>
            </a:r>
            <a:r>
              <a:rPr lang="th-TH" b="1" dirty="0"/>
              <a:t>ให้เป็นอย่างไร/ความคาดหวัง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solidFill>
                  <a:schemeClr val="accent3">
                    <a:lumMod val="50000"/>
                  </a:schemeClr>
                </a:solidFill>
              </a:rPr>
              <a:t>มี</a:t>
            </a:r>
            <a:r>
              <a:rPr lang="th-TH" sz="2800" b="1" dirty="0">
                <a:solidFill>
                  <a:schemeClr val="accent3">
                    <a:lumMod val="50000"/>
                  </a:schemeClr>
                </a:solidFill>
              </a:rPr>
              <a:t>การพัฒนาโครงสร้างเครือข่ายสุขภาพทุกระดับ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th-TH" sz="2800" b="1" dirty="0" smtClean="0">
                <a:solidFill>
                  <a:schemeClr val="accent3">
                    <a:lumMod val="50000"/>
                  </a:schemeClr>
                </a:solidFill>
              </a:rPr>
              <a:t>อยาก</a:t>
            </a:r>
            <a:r>
              <a:rPr lang="th-TH" sz="2800" b="1" dirty="0">
                <a:solidFill>
                  <a:schemeClr val="accent3">
                    <a:lumMod val="50000"/>
                  </a:schemeClr>
                </a:solidFill>
              </a:rPr>
              <a:t>ให้มีจิตอาสาเพิ่มในชุมชน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th-TH" sz="2800" b="1" dirty="0">
                <a:solidFill>
                  <a:schemeClr val="accent3">
                    <a:lumMod val="50000"/>
                  </a:schemeClr>
                </a:solidFill>
              </a:rPr>
              <a:t>สร้างขวัญกำลังใจให้กับตำบลที่มีการจัดการสุขภาพที่มีผลลัพธ์ที่ดี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th-TH" sz="2800" b="1" dirty="0" smtClean="0">
                <a:solidFill>
                  <a:schemeClr val="accent3">
                    <a:lumMod val="50000"/>
                  </a:schemeClr>
                </a:solidFill>
              </a:rPr>
              <a:t>อยาก</a:t>
            </a:r>
            <a:r>
              <a:rPr lang="th-TH" sz="2800" b="1" dirty="0">
                <a:solidFill>
                  <a:schemeClr val="accent3">
                    <a:lumMod val="50000"/>
                  </a:schemeClr>
                </a:solidFill>
              </a:rPr>
              <a:t>ให้ประชาชนพึ่งตนเองได้อย่างยั่งยืน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th-TH" sz="2800" b="1" dirty="0" smtClean="0">
                <a:solidFill>
                  <a:schemeClr val="accent3">
                    <a:lumMod val="50000"/>
                  </a:schemeClr>
                </a:solidFill>
              </a:rPr>
              <a:t>อยาก</a:t>
            </a:r>
            <a:r>
              <a:rPr lang="th-TH" sz="2800" b="1" dirty="0">
                <a:solidFill>
                  <a:schemeClr val="accent3">
                    <a:lumMod val="50000"/>
                  </a:schemeClr>
                </a:solidFill>
              </a:rPr>
              <a:t>ให้ชุมชนมีศักยภาพในการจัดทำแผนฯ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th-TH" sz="2800" b="1" dirty="0">
                <a:solidFill>
                  <a:schemeClr val="accent3">
                    <a:lumMod val="50000"/>
                  </a:schemeClr>
                </a:solidFill>
              </a:rPr>
              <a:t>ขยายให้เกิดครอบครัวต้นแบบสุขภาพวิถีธรรม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th-TH" sz="2800" b="1" dirty="0" smtClean="0">
                <a:solidFill>
                  <a:schemeClr val="accent3">
                    <a:lumMod val="50000"/>
                  </a:schemeClr>
                </a:solidFill>
              </a:rPr>
              <a:t>อยาก</a:t>
            </a:r>
            <a:r>
              <a:rPr lang="th-TH" sz="2800" b="1" dirty="0">
                <a:solidFill>
                  <a:schemeClr val="accent3">
                    <a:lumMod val="50000"/>
                  </a:schemeClr>
                </a:solidFill>
              </a:rPr>
              <a:t>ให้มีสุขศาลาบริการประชาชนตามวิถีและความต้องการชุมชน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th-TH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572000" y="116632"/>
            <a:ext cx="38449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Community Excellence</a:t>
            </a:r>
            <a:endParaRPr lang="th-TH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7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331640" y="836712"/>
            <a:ext cx="2592288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b="1" dirty="0"/>
              <a:t>ประเด็นยุทธศาสตร์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13"/>
          </p:nvPr>
        </p:nvSpPr>
        <p:spPr>
          <a:xfrm>
            <a:off x="827584" y="2708920"/>
            <a:ext cx="3419856" cy="19796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ยกระดับ</a:t>
            </a:r>
            <a:r>
              <a:rPr lang="th-TH" b="1" dirty="0">
                <a:latin typeface="TH Sarabun New" pitchFamily="34" charset="-34"/>
                <a:cs typeface="TH Sarabun New" pitchFamily="34" charset="-34"/>
              </a:rPr>
              <a:t>หมู่บ้าน/ชุมชนให้มีศักยภาพในการจัดการสุขภาพให้สามารถพึ่งต้นเองโดยการมีส่วนร่วมแบบประชารัฐ</a:t>
            </a:r>
            <a:endParaRPr lang="en-US" dirty="0">
              <a:latin typeface="TH Sarabun New" pitchFamily="34" charset="-34"/>
              <a:cs typeface="TH Sarabun New" pitchFamily="34" charset="-34"/>
            </a:endParaRPr>
          </a:p>
          <a:p>
            <a:pPr marL="68580" indent="0">
              <a:buNone/>
            </a:pPr>
            <a:endParaRPr lang="th-TH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14"/>
          </p:nvPr>
        </p:nvSpPr>
        <p:spPr>
          <a:xfrm>
            <a:off x="4932040" y="2780928"/>
            <a:ext cx="3419856" cy="19442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latin typeface="TH Sarabun New" pitchFamily="34" charset="-34"/>
                <a:cs typeface="TH Sarabun New" pitchFamily="34" charset="-34"/>
              </a:rPr>
              <a:t>ภายในปี 2565เกิดหมู่บ้าน/ชุถมชนต้นแบบในการจัดการสุขภาพให้สามารถพึ่งตนเองโดยการมีส่วนร่วมแบบประชารัฐ</a:t>
            </a:r>
            <a:endParaRPr lang="en-US" dirty="0" smtClean="0">
              <a:latin typeface="TH Sarabun New" pitchFamily="34" charset="-34"/>
              <a:cs typeface="TH Sarabun New" pitchFamily="34" charset="-34"/>
            </a:endParaRPr>
          </a:p>
          <a:p>
            <a:endParaRPr lang="th-TH" dirty="0"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8" name="ชื่อเรื่อง 3"/>
          <p:cNvSpPr txBox="1">
            <a:spLocks/>
          </p:cNvSpPr>
          <p:nvPr/>
        </p:nvSpPr>
        <p:spPr>
          <a:xfrm>
            <a:off x="5292080" y="908720"/>
            <a:ext cx="2304256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b="1" dirty="0" smtClean="0"/>
              <a:t>วิสัยทัศน์</a:t>
            </a:r>
          </a:p>
          <a:p>
            <a:pPr algn="ctr"/>
            <a:r>
              <a:rPr lang="th-TH" b="1" dirty="0" smtClean="0"/>
              <a:t>(เฉพาะประเด็น)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graphicFrame>
        <p:nvGraphicFramePr>
          <p:cNvPr id="9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511133"/>
              </p:ext>
            </p:extLst>
          </p:nvPr>
        </p:nvGraphicFramePr>
        <p:xfrm>
          <a:off x="323528" y="4149080"/>
          <a:ext cx="8820472" cy="3494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ลูกศรลง 9"/>
          <p:cNvSpPr/>
          <p:nvPr/>
        </p:nvSpPr>
        <p:spPr>
          <a:xfrm>
            <a:off x="6084168" y="2129070"/>
            <a:ext cx="720080" cy="6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ลูกศรลง 10"/>
          <p:cNvSpPr/>
          <p:nvPr/>
        </p:nvSpPr>
        <p:spPr>
          <a:xfrm>
            <a:off x="2123728" y="2060848"/>
            <a:ext cx="720080" cy="6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572000" y="116632"/>
            <a:ext cx="38449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Community Excellence</a:t>
            </a:r>
            <a:endParaRPr lang="th-TH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</TotalTime>
  <Words>285</Words>
  <Application>Microsoft Office PowerPoint</Application>
  <PresentationFormat>นำเสนอทางหน้าจอ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Austin</vt:lpstr>
      <vt:lpstr>        KALASIN  Community Excellence  </vt:lpstr>
      <vt:lpstr>สถานการณ์ปัจจุบัน </vt:lpstr>
      <vt:lpstr>     ต้องการให้เป็นอย่างไร/ความคาดหวัง </vt:lpstr>
      <vt:lpstr>ประเด็นยุทธศาสตร์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Excellence</dc:title>
  <dc:creator>Windows User</dc:creator>
  <cp:lastModifiedBy>Windows User</cp:lastModifiedBy>
  <cp:revision>6</cp:revision>
  <dcterms:created xsi:type="dcterms:W3CDTF">2017-09-22T07:28:40Z</dcterms:created>
  <dcterms:modified xsi:type="dcterms:W3CDTF">2017-09-22T08:01:51Z</dcterms:modified>
</cp:coreProperties>
</file>