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3" r:id="rId2"/>
  </p:sldMasterIdLst>
  <p:notesMasterIdLst>
    <p:notesMasterId r:id="rId12"/>
  </p:notesMasterIdLst>
  <p:sldIdLst>
    <p:sldId id="357" r:id="rId3"/>
    <p:sldId id="358" r:id="rId4"/>
    <p:sldId id="356" r:id="rId5"/>
    <p:sldId id="359" r:id="rId6"/>
    <p:sldId id="360" r:id="rId7"/>
    <p:sldId id="258" r:id="rId8"/>
    <p:sldId id="361" r:id="rId9"/>
    <p:sldId id="259" r:id="rId10"/>
    <p:sldId id="261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9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ลักษณะชุดรูปแบบ 1 - เน้น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ลักษณะสีอ่อน 3 - เน้น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ลักษณะสีอ่อน 3 - เน้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26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9F56C-F773-4407-9909-55A502EE8942}" type="datetimeFigureOut">
              <a:rPr lang="th-TH" smtClean="0"/>
              <a:t>25/09/61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E4FD8-DD7F-4E37-9CC3-3A6241CB48C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04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ามเหลี่ยมมุมฉาก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grpSp>
        <p:nvGrpSpPr>
          <p:cNvPr id="5" name="กลุ่ม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รูปแบบอิสระ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prstClr val="black"/>
                </a:solidFill>
                <a:latin typeface="Times New Roman" pitchFamily="18" charset="0"/>
                <a:cs typeface="Angsana New" pitchFamily="18" charset="-34"/>
              </a:endParaRPr>
            </a:p>
          </p:txBody>
        </p:sp>
        <p:sp>
          <p:nvSpPr>
            <p:cNvPr id="7" name="รูปแบบอิสระ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h-TH" sz="2400">
                <a:solidFill>
                  <a:prstClr val="black"/>
                </a:solidFill>
                <a:latin typeface="Times New Roman" pitchFamily="18" charset="0"/>
                <a:cs typeface="Angsana New" pitchFamily="18" charset="-34"/>
              </a:endParaRPr>
            </a:p>
          </p:txBody>
        </p:sp>
        <p:sp>
          <p:nvSpPr>
            <p:cNvPr id="8" name="รูปแบบอิสระ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prstClr val="white"/>
                </a:solidFill>
              </a:endParaRPr>
            </a:p>
          </p:txBody>
        </p:sp>
        <p:cxnSp>
          <p:nvCxnSpPr>
            <p:cNvPr id="10" name="ตัวเชื่อมต่อตรง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11" name="ตัวแทน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ตัวแทน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ตัวแทน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FFEA3B8-D706-43E7-94B9-C0DF10FFC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7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ตัวแทน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ตัวแทน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11863-917E-4EC1-ADAB-ADAB4E9EC6D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65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9C0AF-AF7D-4978-B887-257FA5980E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238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37A47-D4AE-41D2-8F5C-CE2C99D1BC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111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8E865-36B9-4E22-94A0-A6348AC4B1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295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F7945-5B3D-4101-AC69-38B486DE76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330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DD469-5037-46B3-BB59-1C72A318C1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896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B8C14-E13D-407F-B1B9-D2157947EE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397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805B0-D0B9-408F-85E0-37C72E6D53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547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24E16-6506-4B37-895C-15FD97EE7A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6156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A1BEC-C854-4D5E-B026-D4D4FF2EAC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19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ตัวแทน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ตัวแทน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ตัวแทน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B17B3-FEFC-4B93-A1AE-FD18C25CE2E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765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3D045-5E3C-42A6-BF23-FE4BE959B2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9818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A325B-106B-4A86-8CEE-6A07B0F496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38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เครื่องหมายบั้ง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5" name="เครื่องหมายบั้ง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1FFB04-8D81-4128-A74A-1206347DB87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7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2EA71B-6761-45B6-840E-0D29CFC6065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1955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C873C1-23A6-4158-9E00-254A2543D5B9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0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ตัวแทน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ตัวแทน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9DED-9036-425B-A89E-4D75717A215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58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536212-4A0E-4D8E-BE0D-FAF18B95744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118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รูปแบบอิสระ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  <a:latin typeface="Times New Roman" pitchFamily="18" charset="0"/>
              <a:cs typeface="Angsana New" pitchFamily="18" charset="-34"/>
            </a:endParaRPr>
          </a:p>
        </p:txBody>
      </p:sp>
      <p:sp>
        <p:nvSpPr>
          <p:cNvPr id="6" name="รูปแบบอิสระ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2400">
              <a:solidFill>
                <a:prstClr val="white"/>
              </a:solidFill>
              <a:latin typeface="Times New Roman" pitchFamily="18" charset="0"/>
              <a:cs typeface="Angsana New" pitchFamily="18" charset="-34"/>
            </a:endParaRPr>
          </a:p>
        </p:txBody>
      </p:sp>
      <p:sp>
        <p:nvSpPr>
          <p:cNvPr id="7" name="สามเหลี่ยมมุมฉาก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เครื่องหมายบั้ง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10" name="เครื่องหมายบั้ง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EA9B3EA-826A-449D-8393-CDC6C122AB5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6760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ตัวแทนท้ายกระดา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ตัวแทนหมายเลขภาพนิ่ง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27DFC-34AF-4361-BC13-EA5E5C6ACD1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07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รูปแบบอิสระ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  <a:latin typeface="Times New Roman" pitchFamily="18" charset="0"/>
              <a:cs typeface="Angsana New" pitchFamily="18" charset="-34"/>
            </a:endParaRPr>
          </a:p>
        </p:txBody>
      </p:sp>
      <p:sp>
        <p:nvSpPr>
          <p:cNvPr id="1027" name="รูปแบบอิสระ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2400">
              <a:solidFill>
                <a:prstClr val="black"/>
              </a:solidFill>
              <a:latin typeface="Times New Roman" pitchFamily="18" charset="0"/>
              <a:cs typeface="Angsana New" pitchFamily="18" charset="-34"/>
            </a:endParaRPr>
          </a:p>
        </p:txBody>
      </p:sp>
      <p:sp>
        <p:nvSpPr>
          <p:cNvPr id="14" name="สามเหลี่ยมมุมฉาก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ตัวแทน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33" name="ตัวแทนข้อความ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  <a:endParaRPr lang="en-US" altLang="th-TH" smtClean="0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2" name="ตัวแทน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95C579-AB1B-41FF-81BC-E6C699150EA2}" type="slidenum">
              <a:rPr lang="en-US">
                <a:solidFill>
                  <a:prstClr val="black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62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BFD147-1D30-4D0B-A131-BB74AF025C1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0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1030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762000"/>
            <a:ext cx="9144000" cy="4876800"/>
          </a:xfrm>
          <a:solidFill>
            <a:schemeClr val="accent2"/>
          </a:solidFill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กระบวนการและกรอบระยะเวลาการจัดทำแผนฯ ประจำปี 2562</a:t>
            </a:r>
            <a:endParaRPr lang="en-US" sz="4000" b="1" dirty="0" smtClean="0">
              <a:solidFill>
                <a:srgbClr val="FFFF00"/>
              </a:solidFill>
            </a:endParaRPr>
          </a:p>
        </p:txBody>
      </p:sp>
      <p:pic>
        <p:nvPicPr>
          <p:cNvPr id="2051" name="Picture 1038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691188"/>
            <a:ext cx="1981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1040"/>
          <p:cNvSpPr>
            <a:spLocks noChangeArrowheads="1"/>
          </p:cNvSpPr>
          <p:nvPr/>
        </p:nvSpPr>
        <p:spPr bwMode="auto">
          <a:xfrm>
            <a:off x="0" y="990600"/>
            <a:ext cx="9144000" cy="3048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h-TH" altLang="th-TH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2053" name="Picture 1042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691188"/>
            <a:ext cx="1981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043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691188"/>
            <a:ext cx="1981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044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691188"/>
            <a:ext cx="1981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46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047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4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48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049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สี่เหลี่ยมผืนผ้า 2"/>
          <p:cNvSpPr/>
          <p:nvPr/>
        </p:nvSpPr>
        <p:spPr>
          <a:xfrm>
            <a:off x="1676400" y="4797152"/>
            <a:ext cx="6279976" cy="894036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Aharoni" panose="02010803020104030203" pitchFamily="2" charset="-79"/>
                <a:cs typeface="+mj-cs"/>
              </a:rPr>
              <a:t>น้ำทิพย์  สีก่ำ นักวิชาการสาธารณสุขชำนาญการ</a:t>
            </a:r>
          </a:p>
          <a:p>
            <a:pPr algn="ctr"/>
            <a:r>
              <a:rPr lang="th-TH" sz="3200" b="1" dirty="0" err="1" smtClean="0">
                <a:solidFill>
                  <a:schemeClr val="tx1"/>
                </a:solidFill>
                <a:latin typeface="Aharoni" panose="02010803020104030203" pitchFamily="2" charset="-79"/>
                <a:cs typeface="+mj-cs"/>
              </a:rPr>
              <a:t>สสจ</a:t>
            </a:r>
            <a:r>
              <a:rPr lang="th-TH" sz="3200" b="1" dirty="0" smtClean="0">
                <a:solidFill>
                  <a:schemeClr val="tx1"/>
                </a:solidFill>
                <a:latin typeface="Aharoni" panose="02010803020104030203" pitchFamily="2" charset="-79"/>
                <a:cs typeface="+mj-cs"/>
              </a:rPr>
              <a:t>.กาฬสินธุ์  </a:t>
            </a:r>
            <a:endParaRPr lang="th-TH" sz="3200" b="1" dirty="0">
              <a:solidFill>
                <a:schemeClr val="tx1"/>
              </a:solidFill>
              <a:latin typeface="Aharoni" panose="02010803020104030203" pitchFamily="2" charset="-79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687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1030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219200"/>
            <a:ext cx="9144000" cy="4419600"/>
          </a:xfrm>
          <a:solidFill>
            <a:schemeClr val="accent2"/>
          </a:solidFill>
        </p:spPr>
        <p:txBody>
          <a:bodyPr/>
          <a:lstStyle/>
          <a:p>
            <a:pPr lvl="0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th-TH" sz="2800" kern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2800" kern="1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8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1" name="Picture 1038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691188"/>
            <a:ext cx="1981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1040"/>
          <p:cNvSpPr>
            <a:spLocks noChangeArrowheads="1"/>
          </p:cNvSpPr>
          <p:nvPr/>
        </p:nvSpPr>
        <p:spPr bwMode="auto">
          <a:xfrm>
            <a:off x="0" y="990600"/>
            <a:ext cx="9144000" cy="3048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h-TH" altLang="th-TH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2053" name="Picture 1042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691188"/>
            <a:ext cx="1981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043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691188"/>
            <a:ext cx="1981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044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805264"/>
            <a:ext cx="1981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46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047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4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48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049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523840"/>
              </p:ext>
            </p:extLst>
          </p:nvPr>
        </p:nvGraphicFramePr>
        <p:xfrm>
          <a:off x="0" y="762000"/>
          <a:ext cx="9144000" cy="5192854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897162"/>
                <a:gridCol w="3498523"/>
                <a:gridCol w="1748315"/>
              </a:tblGrid>
              <a:tr h="1154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cap="none" spc="0" dirty="0">
                          <a:ln w="18000">
                            <a:solidFill>
                              <a:schemeClr val="accent2">
                                <a:satMod val="140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ขั้นตอน/กระบวนการ</a:t>
                      </a:r>
                      <a:endParaRPr lang="en-US" sz="2400" b="1" cap="none" spc="0" dirty="0">
                        <a:ln w="18000">
                          <a:solidFill>
                            <a:schemeClr val="accent2">
                              <a:satMod val="140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cap="none" spc="0" dirty="0">
                          <a:ln w="18000">
                            <a:solidFill>
                              <a:schemeClr val="accent2">
                                <a:satMod val="140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กลุ่มเป้าหมาย</a:t>
                      </a:r>
                      <a:endParaRPr lang="en-US" sz="2400" b="1" cap="none" spc="0" dirty="0">
                        <a:ln w="18000">
                          <a:solidFill>
                            <a:schemeClr val="accent2">
                              <a:satMod val="140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cap="none" spc="0" dirty="0">
                          <a:ln w="18000">
                            <a:solidFill>
                              <a:schemeClr val="accent2">
                                <a:satMod val="140000"/>
                              </a:schemeClr>
                            </a:solidFill>
                            <a:prstDash val="solid"/>
                            <a:miter lim="800000"/>
                          </a:ln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</a:rPr>
                        <a:t>ระยะเวลาดำเนินการ</a:t>
                      </a:r>
                      <a:endParaRPr lang="en-US" sz="2400" b="1" cap="none" spc="0" dirty="0">
                        <a:ln w="18000">
                          <a:solidFill>
                            <a:schemeClr val="accent2">
                              <a:satMod val="140000"/>
                            </a:schemeClr>
                          </a:solidFill>
                          <a:prstDash val="solid"/>
                          <a:miter lim="800000"/>
                        </a:ln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  <a:effectLst>
                          <a:outerShdw blurRad="25500" dist="23000" dir="7020000" algn="tl">
                            <a:srgbClr val="000000">
                              <a:alpha val="50000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8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kern="1200" dirty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 </a:t>
                      </a:r>
                      <a:r>
                        <a:rPr lang="th-TH" sz="2400" kern="1200" dirty="0" smtClean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หน่วยงาน</a:t>
                      </a:r>
                      <a:r>
                        <a:rPr lang="th-TH" sz="2400" kern="1200" dirty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ในสำนักงานสาธารณสุขจังหวัดกาฬสินธุ์ </a:t>
                      </a:r>
                      <a:endParaRPr lang="th-TH" sz="2400" kern="1200" dirty="0" smtClean="0">
                        <a:effectLst/>
                        <a:latin typeface="TH NiramitIT๙" pitchFamily="2" charset="-34"/>
                        <a:cs typeface="TH NiramitIT๙" pitchFamily="2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kern="1200" dirty="0" smtClean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      ๑</a:t>
                      </a:r>
                      <a:r>
                        <a:rPr lang="th-TH" sz="2400" kern="1200" dirty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) ทำแผนปฏิบัติการรองรับยุทธศาสตร์ และงานประจำ </a:t>
                      </a:r>
                      <a:endParaRPr lang="en-US" sz="2400" dirty="0">
                        <a:effectLst/>
                        <a:latin typeface="TH NiramitIT๙" pitchFamily="2" charset="-34"/>
                        <a:cs typeface="TH NiramitIT๙" pitchFamily="2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   </a:t>
                      </a:r>
                      <a:r>
                        <a:rPr lang="th-TH" sz="2400" kern="1200" dirty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 </a:t>
                      </a:r>
                      <a:r>
                        <a:rPr lang="en-US" sz="2400" kern="1200" dirty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 </a:t>
                      </a:r>
                      <a:r>
                        <a:rPr lang="th-TH" sz="2400" kern="1200" dirty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๒) ประชุมนำเสนอ วิพากษ์และ</a:t>
                      </a:r>
                      <a:r>
                        <a:rPr lang="th-TH" sz="2400" kern="1200" dirty="0" smtClean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เสนอแนะฯ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kern="1200" dirty="0" smtClean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      ๓</a:t>
                      </a:r>
                      <a:r>
                        <a:rPr lang="th-TH" sz="2400" kern="1200" dirty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) ปรับแผนปฏิบัติการ ตามที่ได้รับการเสนอแนะเสนออนุมัติ </a:t>
                      </a:r>
                      <a:endParaRPr lang="en-US" sz="2400" dirty="0">
                        <a:effectLst/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ผู้รับผิดชอบ</a:t>
                      </a:r>
                      <a:r>
                        <a:rPr lang="th-TH" sz="2400" b="1" dirty="0" smtClean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งานงาน</a:t>
                      </a:r>
                      <a:r>
                        <a:rPr lang="th-TH" sz="2400" b="1" dirty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ในสำนักงานสาธารณสุขจังหวัดกาฬสินธุ์</a:t>
                      </a:r>
                      <a:endParaRPr lang="en-US" sz="2400" b="1" dirty="0">
                        <a:effectLst/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 </a:t>
                      </a:r>
                      <a:endParaRPr lang="en-US" sz="2400" b="1" dirty="0">
                        <a:effectLst/>
                        <a:latin typeface="TH NiramitIT๙" pitchFamily="2" charset="-34"/>
                        <a:cs typeface="TH NiramitIT๙" pitchFamily="2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  </a:t>
                      </a:r>
                      <a:endParaRPr lang="en-US" sz="2400" b="1" dirty="0">
                        <a:effectLst/>
                        <a:latin typeface="TH NiramitIT๙" pitchFamily="2" charset="-34"/>
                        <a:cs typeface="TH NiramitIT๙" pitchFamily="2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kern="1200" spc="-100" dirty="0" smtClean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๑๐ </a:t>
                      </a:r>
                      <a:r>
                        <a:rPr lang="th-TH" sz="2400" b="1" kern="1200" spc="-100" dirty="0" err="1" smtClean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ต.ค</a:t>
                      </a:r>
                      <a:r>
                        <a:rPr lang="th-TH" sz="2400" b="1" kern="1200" spc="-100" baseline="0" dirty="0" smtClean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 </a:t>
                      </a:r>
                      <a:r>
                        <a:rPr lang="th-TH" sz="2400" b="1" kern="1200" spc="-100" dirty="0" smtClean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 61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TH NiramitIT๙" pitchFamily="2" charset="-34"/>
                        <a:cs typeface="TH NiramitIT๙" pitchFamily="2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kern="1200" dirty="0" smtClean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 ๑๒</a:t>
                      </a:r>
                      <a:r>
                        <a:rPr lang="th-TH" sz="2400" b="1" kern="1200" baseline="0" dirty="0" smtClean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 </a:t>
                      </a:r>
                      <a:r>
                        <a:rPr lang="th-TH" sz="2400" b="1" kern="1200" dirty="0" err="1" smtClean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ต.ค</a:t>
                      </a:r>
                      <a:r>
                        <a:rPr lang="en-US" sz="2400" b="1" kern="1200" dirty="0" smtClean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 61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TH NiramitIT๙" pitchFamily="2" charset="-34"/>
                        <a:cs typeface="TH NiramitIT๙" pitchFamily="2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spc="-140" dirty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ให้แล้วเสร็จภายใน วันที่ ๒๐ ตุลาคม </a:t>
                      </a:r>
                      <a:endParaRPr lang="th-TH" sz="2400" b="1" spc="-140" dirty="0" smtClean="0">
                        <a:effectLst/>
                        <a:latin typeface="TH NiramitIT๙" pitchFamily="2" charset="-34"/>
                        <a:cs typeface="TH NiramitIT๙" pitchFamily="2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spc="-140" baseline="0" dirty="0" smtClean="0">
                          <a:effectLst/>
                          <a:latin typeface="TH NiramitIT๙" pitchFamily="2" charset="-34"/>
                          <a:cs typeface="TH NiramitIT๙" pitchFamily="2" charset="-34"/>
                        </a:rPr>
                        <a:t> </a:t>
                      </a:r>
                      <a:endParaRPr lang="en-US" sz="2400" b="1" dirty="0">
                        <a:effectLst/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68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1030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219200"/>
            <a:ext cx="9144000" cy="4419600"/>
          </a:xfrm>
          <a:solidFill>
            <a:schemeClr val="accent2"/>
          </a:solidFill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3200" b="1" dirty="0" smtClean="0">
              <a:solidFill>
                <a:srgbClr val="FFFF00"/>
              </a:solidFill>
            </a:endParaRPr>
          </a:p>
        </p:txBody>
      </p:sp>
      <p:pic>
        <p:nvPicPr>
          <p:cNvPr id="2051" name="Picture 1038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691188"/>
            <a:ext cx="1981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1040"/>
          <p:cNvSpPr>
            <a:spLocks noChangeArrowheads="1"/>
          </p:cNvSpPr>
          <p:nvPr/>
        </p:nvSpPr>
        <p:spPr bwMode="auto">
          <a:xfrm>
            <a:off x="0" y="990600"/>
            <a:ext cx="9144000" cy="3048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h-TH" altLang="th-TH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2053" name="Picture 1042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691188"/>
            <a:ext cx="1981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043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691188"/>
            <a:ext cx="1981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044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691188"/>
            <a:ext cx="1981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46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047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4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48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049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40846"/>
              </p:ext>
            </p:extLst>
          </p:nvPr>
        </p:nvGraphicFramePr>
        <p:xfrm>
          <a:off x="0" y="990600"/>
          <a:ext cx="9144000" cy="586740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6312249"/>
                <a:gridCol w="2831751"/>
              </a:tblGrid>
              <a:tr h="914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cap="none" spc="0" dirty="0">
                          <a:ln w="1905"/>
                          <a:solidFill>
                            <a:srgbClr val="FFFF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ขั้นตอน/กระบวนการ</a:t>
                      </a:r>
                      <a:endParaRPr lang="en-US" sz="2400" b="1" cap="none" spc="0" dirty="0">
                        <a:ln w="1905"/>
                        <a:solidFill>
                          <a:srgbClr val="FFFF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haroni" pitchFamily="2" charset="-79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cap="none" spc="0" dirty="0">
                          <a:ln w="1905"/>
                          <a:solidFill>
                            <a:srgbClr val="FFFF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ระยะเวลาดำเนินการ</a:t>
                      </a:r>
                      <a:endParaRPr lang="en-US" sz="2400" b="1" cap="none" spc="0" dirty="0">
                        <a:ln w="1905"/>
                        <a:solidFill>
                          <a:srgbClr val="FFFF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haroni" pitchFamily="2" charset="-79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9530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          </a:t>
                      </a:r>
                      <a:r>
                        <a:rPr lang="th-TH" sz="3200" u="sng" cap="none" spc="0" dirty="0" err="1" smtClean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รพท</a:t>
                      </a:r>
                      <a:r>
                        <a:rPr lang="th-TH" sz="3200" u="sng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th-TH" sz="3200" u="sng" cap="none" spc="0" dirty="0" err="1" smtClean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รพช</a:t>
                      </a:r>
                      <a:r>
                        <a:rPr lang="th-TH" sz="3200" u="sng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./</a:t>
                      </a:r>
                      <a:r>
                        <a:rPr lang="th-TH" sz="3200" u="sng" cap="none" spc="0" dirty="0" err="1" smtClean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สสอ</a:t>
                      </a:r>
                      <a:r>
                        <a:rPr lang="th-TH" sz="3200" u="sng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./รพ.สต</a:t>
                      </a: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thaiNumParenR"/>
                      </a:pPr>
                      <a:r>
                        <a:rPr lang="th-TH" sz="3200" kern="1200" cap="none" spc="0" dirty="0" err="1" smtClean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รพท</a:t>
                      </a:r>
                      <a:r>
                        <a:rPr lang="th-TH" sz="3200" kern="1200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./</a:t>
                      </a:r>
                      <a:r>
                        <a:rPr lang="th-TH" sz="3200" kern="1200" cap="none" spc="0" dirty="0" err="1" smtClean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รพช</a:t>
                      </a:r>
                      <a:r>
                        <a:rPr lang="th-TH" sz="3200" kern="1200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.</a:t>
                      </a:r>
                      <a:r>
                        <a:rPr lang="th-TH" sz="3200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</a:t>
                      </a:r>
                      <a:r>
                        <a:rPr lang="th-TH" sz="3200" cap="none" spc="0" dirty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จัดทำแผนการเงินการคลัง (</a:t>
                      </a:r>
                      <a:r>
                        <a:rPr lang="en-US" sz="3200" cap="none" spc="0" dirty="0" err="1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Planfin</a:t>
                      </a:r>
                      <a:r>
                        <a:rPr lang="th-TH" sz="3200" cap="none" spc="0" dirty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) แบบ</a:t>
                      </a:r>
                      <a:r>
                        <a:rPr lang="th-TH" sz="3200" cap="none" spc="0" dirty="0" err="1" smtClean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สมด</a:t>
                      </a:r>
                      <a:endParaRPr lang="th-TH" sz="3200" cap="none" spc="0" dirty="0" smtClean="0">
                        <a:ln w="1905"/>
                        <a:solidFill>
                          <a:schemeClr val="bg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thaiNumParenR"/>
                      </a:pPr>
                      <a:r>
                        <a:rPr lang="th-TH" sz="3200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รพ.สต</a:t>
                      </a:r>
                      <a:r>
                        <a:rPr lang="th-TH" sz="3200" cap="none" spc="0" baseline="0" dirty="0" smtClean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 ทำแผนเงิน</a:t>
                      </a:r>
                      <a:r>
                        <a:rPr lang="th-TH" sz="3200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บำรุง </a:t>
                      </a:r>
                      <a:r>
                        <a:rPr lang="th-TH" sz="3200" cap="none" spc="0" dirty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แบบสมดุล และแผนงานสร้างเสริมสุขภาพ </a:t>
                      </a:r>
                      <a:endParaRPr lang="th-TH" sz="3200" cap="none" spc="0" dirty="0" smtClean="0">
                        <a:ln w="1905"/>
                        <a:solidFill>
                          <a:schemeClr val="bg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thaiNumParenR"/>
                      </a:pPr>
                      <a:r>
                        <a:rPr lang="th-TH" sz="3200" cap="none" spc="0" dirty="0" err="1" smtClean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สสอ</a:t>
                      </a:r>
                      <a:r>
                        <a:rPr lang="th-TH" sz="3200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. จัดทำแผนงบประมาณ</a:t>
                      </a:r>
                      <a:endParaRPr lang="en-US" sz="2400" b="1" cap="none" spc="0" dirty="0">
                        <a:ln w="1905"/>
                        <a:solidFill>
                          <a:schemeClr val="bg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H SarabunIT๙" panose="020B0500040200020003" pitchFamily="34" charset="-34"/>
                        <a:ea typeface="Times New Roman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3200" cap="none" spc="0" dirty="0" smtClean="0">
                        <a:ln w="1905"/>
                        <a:solidFill>
                          <a:schemeClr val="bg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3200" cap="none" spc="0" dirty="0" smtClean="0">
                        <a:ln w="1905"/>
                        <a:solidFill>
                          <a:schemeClr val="bg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ให้</a:t>
                      </a:r>
                      <a:r>
                        <a:rPr lang="th-TH" sz="3200" cap="none" spc="0" dirty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แล้วเสร็จภายในวันที่ ๒๐ </a:t>
                      </a:r>
                      <a:r>
                        <a:rPr lang="th-TH" sz="3200" cap="none" spc="0" dirty="0" err="1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ต.ค</a:t>
                      </a:r>
                      <a:r>
                        <a:rPr lang="th-TH" sz="3200" cap="none" spc="0" dirty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 </a:t>
                      </a:r>
                      <a:r>
                        <a:rPr lang="th-TH" sz="3200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๖๑</a:t>
                      </a:r>
                      <a:endParaRPr lang="en-US" sz="2000" cap="none" spc="0" dirty="0">
                        <a:ln w="1905"/>
                        <a:solidFill>
                          <a:schemeClr val="bg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cap="none" spc="0" dirty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 </a:t>
                      </a:r>
                      <a:endParaRPr lang="en-US" sz="2000" cap="none" spc="0" dirty="0">
                        <a:ln w="1905"/>
                        <a:solidFill>
                          <a:schemeClr val="bg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cap="none" spc="0" dirty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 </a:t>
                      </a:r>
                      <a:endParaRPr lang="en-US" sz="2000" cap="none" spc="0" dirty="0">
                        <a:ln w="1905"/>
                        <a:solidFill>
                          <a:schemeClr val="bg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cap="none" spc="0" dirty="0">
                        <a:ln w="1905"/>
                        <a:solidFill>
                          <a:schemeClr val="bg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5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1030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219200"/>
            <a:ext cx="9144000" cy="4419600"/>
          </a:xfrm>
          <a:solidFill>
            <a:schemeClr val="accent2"/>
          </a:solidFill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3200" b="1" dirty="0" smtClean="0">
              <a:solidFill>
                <a:srgbClr val="FFFF00"/>
              </a:solidFill>
            </a:endParaRPr>
          </a:p>
        </p:txBody>
      </p:sp>
      <p:pic>
        <p:nvPicPr>
          <p:cNvPr id="2051" name="Picture 1038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691188"/>
            <a:ext cx="1981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1040"/>
          <p:cNvSpPr>
            <a:spLocks noChangeArrowheads="1"/>
          </p:cNvSpPr>
          <p:nvPr/>
        </p:nvSpPr>
        <p:spPr bwMode="auto">
          <a:xfrm>
            <a:off x="0" y="990600"/>
            <a:ext cx="9144000" cy="3048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h-TH" altLang="th-TH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2053" name="Picture 1042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691188"/>
            <a:ext cx="1981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043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691188"/>
            <a:ext cx="1981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044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691188"/>
            <a:ext cx="1981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46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047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4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48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049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869751"/>
              </p:ext>
            </p:extLst>
          </p:nvPr>
        </p:nvGraphicFramePr>
        <p:xfrm>
          <a:off x="0" y="990600"/>
          <a:ext cx="9144000" cy="427634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6312249"/>
                <a:gridCol w="2831751"/>
              </a:tblGrid>
              <a:tr h="414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cap="none" spc="0" dirty="0">
                          <a:ln w="1905"/>
                          <a:solidFill>
                            <a:srgbClr val="FFFF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ขั้นตอน/กระบวนการ</a:t>
                      </a:r>
                      <a:endParaRPr lang="en-US" sz="2400" b="1" cap="none" spc="0" dirty="0">
                        <a:ln w="1905"/>
                        <a:solidFill>
                          <a:srgbClr val="FFFF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haroni" pitchFamily="2" charset="-79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cap="none" spc="0" dirty="0">
                          <a:ln w="1905"/>
                          <a:solidFill>
                            <a:srgbClr val="FFFF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ระยะเวลาดำเนินการ</a:t>
                      </a:r>
                      <a:endParaRPr lang="en-US" sz="2400" b="1" cap="none" spc="0" dirty="0">
                        <a:ln w="1905"/>
                        <a:solidFill>
                          <a:srgbClr val="FFFF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haroni" pitchFamily="2" charset="-79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2744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          </a:t>
                      </a:r>
                      <a:r>
                        <a:rPr lang="th-TH" sz="3200" u="sng" cap="none" spc="0" dirty="0" err="1" smtClean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คป</a:t>
                      </a:r>
                      <a:r>
                        <a:rPr lang="th-TH" sz="3200" u="sng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สอ.</a:t>
                      </a: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thaiNumParenR"/>
                      </a:pPr>
                      <a:r>
                        <a:rPr lang="th-TH" sz="3200" kern="1200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จัดทำและเสนอแผน</a:t>
                      </a:r>
                      <a:r>
                        <a:rPr lang="th-TH" sz="3200" kern="1200" cap="none" spc="0" baseline="0" dirty="0" smtClean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</a:t>
                      </a:r>
                      <a:r>
                        <a:rPr lang="th-TH" sz="3200" kern="1200" cap="none" spc="0" baseline="0" dirty="0" err="1" smtClean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คป</a:t>
                      </a:r>
                      <a:r>
                        <a:rPr lang="th-TH" sz="3200" kern="1200" cap="none" spc="0" baseline="0" dirty="0" smtClean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สอ.</a:t>
                      </a:r>
                      <a:endParaRPr lang="th-TH" sz="3200" cap="none" spc="0" dirty="0" smtClean="0">
                        <a:ln w="1905"/>
                        <a:solidFill>
                          <a:schemeClr val="bg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thaiNumParenR"/>
                      </a:pPr>
                      <a:r>
                        <a:rPr lang="th-TH" sz="3200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นำเสนอ</a:t>
                      </a:r>
                      <a:r>
                        <a:rPr lang="th-TH" sz="3200" cap="none" spc="0" baseline="0" dirty="0" smtClean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 และวิพากษ์ </a:t>
                      </a:r>
                      <a:endParaRPr lang="th-TH" sz="3200" cap="none" spc="0" dirty="0" smtClean="0">
                        <a:ln w="1905"/>
                        <a:solidFill>
                          <a:schemeClr val="bg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 marL="514350" indent="-51435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thaiNumParenR"/>
                      </a:pPr>
                      <a:r>
                        <a:rPr lang="th-TH" sz="3200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ปรับแผนปฏิบัติการ และเสนออนุมัติ</a:t>
                      </a:r>
                      <a:endParaRPr lang="en-US" sz="2400" b="1" cap="none" spc="0" dirty="0">
                        <a:ln w="1905"/>
                        <a:solidFill>
                          <a:schemeClr val="bg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H SarabunIT๙" panose="020B0500040200020003" pitchFamily="34" charset="-34"/>
                        <a:ea typeface="Times New Roman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3200" cap="none" spc="0" dirty="0" smtClean="0">
                        <a:ln w="1905"/>
                        <a:solidFill>
                          <a:schemeClr val="bg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3200" cap="none" spc="0" dirty="0" smtClean="0">
                        <a:ln w="1905"/>
                        <a:solidFill>
                          <a:schemeClr val="bg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ให้</a:t>
                      </a:r>
                      <a:r>
                        <a:rPr lang="th-TH" sz="3200" cap="none" spc="0" dirty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แล้วเสร็จภายในวันที่ </a:t>
                      </a:r>
                      <a:r>
                        <a:rPr lang="th-TH" sz="3200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3๐ </a:t>
                      </a:r>
                      <a:r>
                        <a:rPr lang="th-TH" sz="3200" cap="none" spc="0" dirty="0" err="1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ต.ค</a:t>
                      </a:r>
                      <a:r>
                        <a:rPr lang="th-TH" sz="3200" cap="none" spc="0" dirty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 </a:t>
                      </a:r>
                      <a:r>
                        <a:rPr lang="th-TH" sz="3200" cap="none" spc="0" dirty="0" smtClean="0">
                          <a:ln w="1905"/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๖๑</a:t>
                      </a:r>
                      <a:endParaRPr lang="en-US" sz="2000" cap="none" spc="0" dirty="0">
                        <a:ln w="1905"/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cap="none" spc="0" dirty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 </a:t>
                      </a:r>
                      <a:endParaRPr lang="en-US" sz="2000" cap="none" spc="0" dirty="0">
                        <a:ln w="1905"/>
                        <a:solidFill>
                          <a:schemeClr val="bg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cap="none" spc="0" dirty="0">
                          <a:ln w="1905"/>
                          <a:solidFill>
                            <a:schemeClr val="bg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 </a:t>
                      </a:r>
                      <a:endParaRPr lang="en-US" sz="2000" cap="none" spc="0" dirty="0">
                        <a:ln w="1905"/>
                        <a:solidFill>
                          <a:schemeClr val="bg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cap="none" spc="0" dirty="0">
                        <a:ln w="1905"/>
                        <a:solidFill>
                          <a:schemeClr val="bg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18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1030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219200"/>
            <a:ext cx="9144000" cy="4419600"/>
          </a:xfrm>
          <a:solidFill>
            <a:schemeClr val="accent2"/>
          </a:solidFill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3200" b="1" dirty="0" smtClean="0">
              <a:solidFill>
                <a:srgbClr val="FFFF00"/>
              </a:solidFill>
            </a:endParaRPr>
          </a:p>
        </p:txBody>
      </p:sp>
      <p:pic>
        <p:nvPicPr>
          <p:cNvPr id="2051" name="Picture 1038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691188"/>
            <a:ext cx="1981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1040"/>
          <p:cNvSpPr>
            <a:spLocks noChangeArrowheads="1"/>
          </p:cNvSpPr>
          <p:nvPr/>
        </p:nvSpPr>
        <p:spPr bwMode="auto">
          <a:xfrm>
            <a:off x="0" y="990600"/>
            <a:ext cx="9144000" cy="3048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h-TH" altLang="th-TH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2053" name="Picture 1042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691188"/>
            <a:ext cx="1981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043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691188"/>
            <a:ext cx="1981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044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691188"/>
            <a:ext cx="19812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046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047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4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48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049" descr="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661871"/>
              </p:ext>
            </p:extLst>
          </p:nvPr>
        </p:nvGraphicFramePr>
        <p:xfrm>
          <a:off x="0" y="990600"/>
          <a:ext cx="9144000" cy="4700588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6312249"/>
                <a:gridCol w="2831751"/>
              </a:tblGrid>
              <a:tr h="797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cap="none" spc="0" dirty="0">
                          <a:ln w="1905"/>
                          <a:solidFill>
                            <a:srgbClr val="FFFF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ขั้นตอน/กระบวนการ</a:t>
                      </a:r>
                      <a:endParaRPr lang="en-US" sz="2400" b="1" cap="none" spc="0" dirty="0">
                        <a:ln w="1905"/>
                        <a:solidFill>
                          <a:srgbClr val="FFFF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haroni" pitchFamily="2" charset="-79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cap="none" spc="0" dirty="0">
                          <a:ln w="1905"/>
                          <a:solidFill>
                            <a:srgbClr val="FFFF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ระยะเวลาดำเนินการ</a:t>
                      </a:r>
                      <a:endParaRPr lang="en-US" sz="2400" b="1" cap="none" spc="0" dirty="0">
                        <a:ln w="1905"/>
                        <a:solidFill>
                          <a:srgbClr val="FFFF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haroni" pitchFamily="2" charset="-79"/>
                        <a:ea typeface="Times New Roman"/>
                        <a:cs typeface="Aharoni" pitchFamily="2" charset="-79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10000"/>
                      </a:schemeClr>
                    </a:solidFill>
                  </a:tcPr>
                </a:tc>
              </a:tr>
              <a:tr h="39029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5400" b="1" cap="none" spc="0" dirty="0" smtClean="0">
                          <a:ln w="1905"/>
                          <a:solidFill>
                            <a:srgbClr val="0070C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H SarabunIT๙" panose="020B0500040200020003" pitchFamily="34" charset="-34"/>
                          <a:ea typeface="Times New Roman"/>
                          <a:cs typeface="TH SarabunIT๙" panose="020B0500040200020003" pitchFamily="34" charset="-34"/>
                        </a:rPr>
                        <a:t>ลงนามคำรับรอง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5400" b="1" cap="none" spc="0" dirty="0" smtClean="0">
                          <a:ln w="1905"/>
                          <a:solidFill>
                            <a:srgbClr val="0070C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H SarabunIT๙" panose="020B0500040200020003" pitchFamily="34" charset="-34"/>
                          <a:ea typeface="Times New Roman"/>
                          <a:cs typeface="TH SarabunIT๙" panose="020B0500040200020003" pitchFamily="34" charset="-34"/>
                        </a:rPr>
                        <a:t>การปฏิบัติราชการ</a:t>
                      </a:r>
                      <a:r>
                        <a:rPr lang="th-TH" sz="5400" b="1" cap="none" spc="0" baseline="0" dirty="0" smtClean="0">
                          <a:ln w="1905"/>
                          <a:solidFill>
                            <a:srgbClr val="0070C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H SarabunIT๙" panose="020B0500040200020003" pitchFamily="34" charset="-34"/>
                          <a:ea typeface="Times New Roman"/>
                          <a:cs typeface="TH SarabunIT๙" panose="020B0500040200020003" pitchFamily="34" charset="-34"/>
                        </a:rPr>
                        <a:t> </a:t>
                      </a:r>
                      <a:endParaRPr lang="en-US" sz="5400" b="1" cap="none" spc="0" dirty="0">
                        <a:ln w="1905"/>
                        <a:solidFill>
                          <a:srgbClr val="0070C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H SarabunIT๙" panose="020B0500040200020003" pitchFamily="34" charset="-34"/>
                        <a:ea typeface="Times New Roman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3200" cap="none" spc="0" dirty="0" smtClean="0">
                        <a:ln w="1905"/>
                        <a:solidFill>
                          <a:srgbClr val="0070C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3200" b="1" cap="none" spc="0" dirty="0" smtClean="0">
                          <a:ln w="1905"/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6 พฤศจิกายน</a:t>
                      </a:r>
                      <a:r>
                        <a:rPr lang="th-TH" sz="3200" b="1" cap="none" spc="0" baseline="0" dirty="0" smtClean="0">
                          <a:ln w="1905"/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2561 </a:t>
                      </a:r>
                      <a:endParaRPr lang="en-US" sz="2000" b="1" cap="none" spc="0" dirty="0">
                        <a:ln w="1905"/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cap="none" spc="0" dirty="0">
                          <a:ln w="1905"/>
                          <a:solidFill>
                            <a:srgbClr val="0070C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 </a:t>
                      </a:r>
                      <a:endParaRPr lang="en-US" sz="2000" cap="none" spc="0" dirty="0">
                        <a:ln w="1905"/>
                        <a:solidFill>
                          <a:srgbClr val="0070C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cap="none" spc="0" dirty="0">
                          <a:ln w="1905"/>
                          <a:solidFill>
                            <a:srgbClr val="0070C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 </a:t>
                      </a:r>
                      <a:endParaRPr lang="en-US" sz="2000" cap="none" spc="0" dirty="0">
                        <a:ln w="1905"/>
                        <a:solidFill>
                          <a:srgbClr val="0070C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cap="none" spc="0" dirty="0">
                        <a:ln w="1905"/>
                        <a:solidFill>
                          <a:srgbClr val="0070C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H NiramitIT๙" pitchFamily="2" charset="-34"/>
                        <a:ea typeface="Times New Roman"/>
                        <a:cs typeface="TH NiramitIT๙" pitchFamily="2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ดาว 5 แฉก 2"/>
          <p:cNvSpPr/>
          <p:nvPr/>
        </p:nvSpPr>
        <p:spPr>
          <a:xfrm>
            <a:off x="899592" y="4941245"/>
            <a:ext cx="576064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ดาว 5 แฉก 13"/>
          <p:cNvSpPr/>
          <p:nvPr/>
        </p:nvSpPr>
        <p:spPr>
          <a:xfrm>
            <a:off x="1724156" y="4871445"/>
            <a:ext cx="576064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ดาว 5 แฉก 14"/>
          <p:cNvSpPr/>
          <p:nvPr/>
        </p:nvSpPr>
        <p:spPr>
          <a:xfrm>
            <a:off x="4860032" y="4977172"/>
            <a:ext cx="576064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ดาว 5 แฉก 15"/>
          <p:cNvSpPr/>
          <p:nvPr/>
        </p:nvSpPr>
        <p:spPr>
          <a:xfrm>
            <a:off x="3995936" y="4988354"/>
            <a:ext cx="576064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ดาว 5 แฉก 16"/>
          <p:cNvSpPr/>
          <p:nvPr/>
        </p:nvSpPr>
        <p:spPr>
          <a:xfrm>
            <a:off x="3293368" y="4977172"/>
            <a:ext cx="576064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ดาว 5 แฉก 17"/>
          <p:cNvSpPr/>
          <p:nvPr/>
        </p:nvSpPr>
        <p:spPr>
          <a:xfrm>
            <a:off x="2590800" y="4921133"/>
            <a:ext cx="576064" cy="5040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729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ัวแทนเนื้อหา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49416"/>
              </p:ext>
            </p:extLst>
          </p:nvPr>
        </p:nvGraphicFramePr>
        <p:xfrm>
          <a:off x="0" y="473457"/>
          <a:ext cx="9143999" cy="67665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619672"/>
                <a:gridCol w="1728192"/>
                <a:gridCol w="2622582"/>
                <a:gridCol w="1441291"/>
                <a:gridCol w="1732262"/>
              </a:tblGrid>
              <a:tr h="2150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2060"/>
                          </a:solidFill>
                          <a:effectLst/>
                        </a:rPr>
                        <a:t>ประเภทแผน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2060"/>
                          </a:solidFill>
                          <a:effectLst/>
                        </a:rPr>
                        <a:t>ผู้เสนอ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2060"/>
                          </a:solidFill>
                          <a:effectLst/>
                        </a:rPr>
                        <a:t>ผู้เห็นชอบ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2060"/>
                          </a:solidFill>
                          <a:effectLst/>
                        </a:rPr>
                        <a:t>ผู้อนุมัติ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2060"/>
                          </a:solidFill>
                          <a:effectLst/>
                        </a:rPr>
                        <a:t>ระยะเวลาอนุมัติแล้วเสร็จ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60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2060"/>
                          </a:solidFill>
                          <a:effectLst/>
                        </a:rPr>
                        <a:t>๑.แผนปฏิบัติการกลุ่มงาน </a:t>
                      </a:r>
                      <a:endParaRPr lang="th-TH" sz="28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 err="1" smtClean="0">
                          <a:solidFill>
                            <a:srgbClr val="002060"/>
                          </a:solidFill>
                          <a:effectLst/>
                        </a:rPr>
                        <a:t>สสจ</a:t>
                      </a:r>
                      <a:r>
                        <a:rPr lang="th-TH" sz="2800" dirty="0" smtClean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</a:rPr>
                        <a:t>.หัวหน้ากลุ่มงาน</a:t>
                      </a:r>
                      <a:endParaRPr lang="en-US" sz="2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</a:rPr>
                        <a:t>  </a:t>
                      </a:r>
                      <a:r>
                        <a:rPr lang="th-TH" sz="2800" b="1" dirty="0" smtClean="0">
                          <a:effectLst/>
                        </a:rPr>
                        <a:t>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effectLst/>
                        </a:rPr>
                        <a:t>นพ.</a:t>
                      </a:r>
                      <a:r>
                        <a:rPr lang="th-TH" sz="2800" b="1" dirty="0" err="1" smtClean="0">
                          <a:effectLst/>
                        </a:rPr>
                        <a:t>สสจ.กส</a:t>
                      </a:r>
                      <a:r>
                        <a:rPr lang="th-TH" sz="2800" b="1" dirty="0" smtClean="0">
                          <a:effectLst/>
                        </a:rPr>
                        <a:t> 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 err="1" smtClean="0">
                          <a:effectLst/>
                        </a:rPr>
                        <a:t>ผวจ.กส</a:t>
                      </a:r>
                      <a:r>
                        <a:rPr lang="en-US" sz="2800" b="1" dirty="0" smtClean="0">
                          <a:effectLst/>
                        </a:rPr>
                        <a:t>/</a:t>
                      </a:r>
                      <a:endParaRPr lang="en-US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effectLst/>
                        </a:rPr>
                        <a:t>รอง ผวจ. ที่ได้รับ</a:t>
                      </a:r>
                      <a:r>
                        <a:rPr lang="th-TH" sz="2800" b="1" dirty="0">
                          <a:effectLst/>
                        </a:rPr>
                        <a:t>มอบหมาย 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th-TH" sz="2800" b="1" baseline="0" dirty="0" smtClean="0">
                          <a:effectLst/>
                        </a:rPr>
                        <a:t>  นำเสนอ              </a:t>
                      </a:r>
                      <a:r>
                        <a:rPr lang="th-TH" sz="2800" b="1" dirty="0" smtClean="0">
                          <a:effectLst/>
                        </a:rPr>
                        <a:t>๑๕ </a:t>
                      </a:r>
                      <a:r>
                        <a:rPr lang="th-TH" sz="2800" b="1" dirty="0" err="1" smtClean="0">
                          <a:effectLst/>
                        </a:rPr>
                        <a:t>ต.ค</a:t>
                      </a:r>
                      <a:r>
                        <a:rPr lang="th-TH" sz="2800" b="1" baseline="0" dirty="0" smtClean="0">
                          <a:effectLst/>
                        </a:rPr>
                        <a:t>  ๖๑</a:t>
                      </a:r>
                      <a:endParaRPr lang="en-US" sz="2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</a:rPr>
                        <a:t>- ตรวจสอบ </a:t>
                      </a:r>
                      <a:r>
                        <a:rPr lang="th-TH" sz="2800" b="1" baseline="0" dirty="0" smtClean="0">
                          <a:effectLst/>
                        </a:rPr>
                        <a:t>     - </a:t>
                      </a:r>
                      <a:r>
                        <a:rPr lang="th-TH" sz="2800" b="1" dirty="0" smtClean="0">
                          <a:effectLst/>
                        </a:rPr>
                        <a:t>แก้ไข </a:t>
                      </a:r>
                      <a:endParaRPr lang="en-US" sz="2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effectLst/>
                        </a:rPr>
                        <a:t>-เสนออนุมัติ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50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2060"/>
                          </a:solidFill>
                          <a:effectLst/>
                        </a:rPr>
                        <a:t>๒.แผนปฏิบัติการ </a:t>
                      </a:r>
                      <a:r>
                        <a:rPr lang="th-TH" sz="2800" dirty="0" smtClean="0">
                          <a:solidFill>
                            <a:srgbClr val="002060"/>
                          </a:solidFill>
                          <a:effectLst/>
                        </a:rPr>
                        <a:t>  </a:t>
                      </a:r>
                      <a:r>
                        <a:rPr lang="th-TH" sz="2800" dirty="0" err="1" smtClean="0">
                          <a:solidFill>
                            <a:srgbClr val="002060"/>
                          </a:solidFill>
                          <a:effectLst/>
                        </a:rPr>
                        <a:t>คป</a:t>
                      </a:r>
                      <a:r>
                        <a:rPr lang="th-TH" sz="2800" dirty="0">
                          <a:solidFill>
                            <a:srgbClr val="002060"/>
                          </a:solidFill>
                          <a:effectLst/>
                        </a:rPr>
                        <a:t>สอ.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</a:rPr>
                        <a:t>๑. รองประธาน </a:t>
                      </a:r>
                      <a:r>
                        <a:rPr lang="th-TH" sz="2800" b="1" dirty="0" err="1">
                          <a:effectLst/>
                        </a:rPr>
                        <a:t>คป</a:t>
                      </a:r>
                      <a:r>
                        <a:rPr lang="th-TH" sz="2800" b="1" dirty="0">
                          <a:effectLst/>
                        </a:rPr>
                        <a:t>สอ.</a:t>
                      </a:r>
                      <a:endParaRPr lang="en-US" sz="20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</a:rPr>
                        <a:t>๒. ประธาน </a:t>
                      </a:r>
                      <a:r>
                        <a:rPr lang="th-TH" sz="2800" b="1" dirty="0" err="1">
                          <a:effectLst/>
                        </a:rPr>
                        <a:t>คป</a:t>
                      </a:r>
                      <a:r>
                        <a:rPr lang="th-TH" sz="2800" b="1" dirty="0">
                          <a:effectLst/>
                        </a:rPr>
                        <a:t>สอ.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cs typeface="+mn-cs"/>
                        </a:rPr>
                        <a:t>โซน ๑ อำเภอเมือง</a:t>
                      </a:r>
                      <a:endParaRPr lang="en-US" sz="2400" b="1" dirty="0">
                        <a:effectLst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  <a:cs typeface="+mn-cs"/>
                        </a:rPr>
                        <a:t>นายแพทย์</a:t>
                      </a:r>
                      <a:r>
                        <a:rPr lang="th-TH" sz="2400" b="1" dirty="0">
                          <a:effectLst/>
                          <a:cs typeface="+mn-cs"/>
                        </a:rPr>
                        <a:t>เชี่ยวชาญ </a:t>
                      </a:r>
                      <a:endParaRPr lang="th-TH" sz="2400" b="1" dirty="0" smtClean="0">
                        <a:effectLst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  <a:cs typeface="+mn-cs"/>
                        </a:rPr>
                        <a:t>(</a:t>
                      </a:r>
                      <a:r>
                        <a:rPr lang="th-TH" sz="2400" b="1" dirty="0">
                          <a:effectLst/>
                          <a:cs typeface="+mn-cs"/>
                        </a:rPr>
                        <a:t>ด้านเวชกรรมป้องกัน)</a:t>
                      </a:r>
                      <a:endParaRPr lang="en-US" sz="2400" b="1" dirty="0">
                        <a:effectLst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cs typeface="+mn-cs"/>
                        </a:rPr>
                        <a:t>โซน ๑ </a:t>
                      </a:r>
                      <a:r>
                        <a:rPr lang="th-TH" sz="2400" b="1" dirty="0" err="1">
                          <a:effectLst/>
                          <a:cs typeface="+mn-cs"/>
                        </a:rPr>
                        <a:t>อำเภอส</a:t>
                      </a:r>
                      <a:r>
                        <a:rPr lang="th-TH" sz="2400" b="1" dirty="0" smtClean="0">
                          <a:effectLst/>
                          <a:cs typeface="+mn-cs"/>
                        </a:rPr>
                        <a:t>หัสขันธ์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 err="1" smtClean="0">
                          <a:effectLst/>
                          <a:cs typeface="+mn-cs"/>
                        </a:rPr>
                        <a:t>นวก</a:t>
                      </a:r>
                      <a:r>
                        <a:rPr lang="th-TH" sz="2400" b="1" dirty="0" smtClean="0">
                          <a:effectLst/>
                          <a:cs typeface="+mn-cs"/>
                        </a:rPr>
                        <a:t>.สาธารณสุข</a:t>
                      </a:r>
                      <a:r>
                        <a:rPr lang="th-TH" sz="2400" b="1" dirty="0">
                          <a:effectLst/>
                          <a:cs typeface="+mn-cs"/>
                        </a:rPr>
                        <a:t>เชี่ยวชาญ </a:t>
                      </a:r>
                      <a:r>
                        <a:rPr lang="th-TH" sz="2400" b="1" dirty="0" smtClean="0">
                          <a:effectLst/>
                          <a:cs typeface="+mn-cs"/>
                        </a:rPr>
                        <a:t>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  <a:cs typeface="+mn-cs"/>
                        </a:rPr>
                        <a:t>  (</a:t>
                      </a:r>
                      <a:r>
                        <a:rPr lang="th-TH" sz="2400" b="1" dirty="0">
                          <a:effectLst/>
                          <a:cs typeface="+mn-cs"/>
                        </a:rPr>
                        <a:t>ด้านส่งเสริมพัฒนา)</a:t>
                      </a:r>
                      <a:endParaRPr lang="en-US" sz="2400" b="1" dirty="0">
                        <a:effectLst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cs typeface="+mn-cs"/>
                        </a:rPr>
                        <a:t>โซน ๑ อำเภอดอนจาน</a:t>
                      </a:r>
                      <a:endParaRPr lang="en-US" sz="2400" b="1" dirty="0">
                        <a:effectLst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 err="1" smtClean="0">
                          <a:effectLst/>
                          <a:cs typeface="+mn-cs"/>
                        </a:rPr>
                        <a:t>นวก</a:t>
                      </a:r>
                      <a:r>
                        <a:rPr lang="th-TH" sz="2000" b="1" dirty="0" smtClean="0">
                          <a:effectLst/>
                          <a:cs typeface="+mn-cs"/>
                        </a:rPr>
                        <a:t>.สาธารณสุข</a:t>
                      </a:r>
                      <a:r>
                        <a:rPr lang="th-TH" sz="2000" b="1" dirty="0">
                          <a:effectLst/>
                          <a:cs typeface="+mn-cs"/>
                        </a:rPr>
                        <a:t>ชำนาญการพิเศษ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</a:rPr>
                        <a:t>นายประวิตร  ศรีบุญรัตน์</a:t>
                      </a:r>
                      <a:endParaRPr lang="en-US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</a:rPr>
                        <a:t>นายแพทย์สาธารณสุขจังหวัดกาฬสินธุ์</a:t>
                      </a:r>
                      <a:endParaRPr lang="en-US" sz="18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</a:rPr>
                        <a:t>แผนปฏิบัติการ </a:t>
                      </a:r>
                      <a:r>
                        <a:rPr lang="th-TH" sz="2400" b="1" dirty="0" err="1">
                          <a:effectLst/>
                        </a:rPr>
                        <a:t>คป</a:t>
                      </a:r>
                      <a:r>
                        <a:rPr lang="th-TH" sz="2400" b="1" dirty="0" smtClean="0">
                          <a:effectLst/>
                        </a:rPr>
                        <a:t>สอ.</a:t>
                      </a: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</a:rPr>
                        <a:t>- เสนอภายใน ๑๕ </a:t>
                      </a:r>
                      <a:r>
                        <a:rPr lang="th-TH" sz="2400" b="1" dirty="0" err="1" smtClean="0">
                          <a:effectLst/>
                        </a:rPr>
                        <a:t>ต.ค</a:t>
                      </a:r>
                      <a:r>
                        <a:rPr lang="th-TH" sz="2400" b="1" dirty="0" smtClean="0">
                          <a:effectLst/>
                        </a:rPr>
                        <a:t> ๒๕๖๑</a:t>
                      </a: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</a:rPr>
                        <a:t>- ตรวจสอบ </a:t>
                      </a:r>
                      <a:r>
                        <a:rPr lang="th-TH" sz="2400" b="1" dirty="0" smtClean="0">
                          <a:effectLst/>
                        </a:rPr>
                        <a:t>        - แก้ไข</a:t>
                      </a:r>
                      <a:endParaRPr lang="en-US" sz="18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</a:rPr>
                        <a:t>-  เสนออนุมัติ</a:t>
                      </a:r>
                      <a:r>
                        <a:rPr lang="th-TH" sz="2400" b="1" dirty="0">
                          <a:effectLst/>
                        </a:rPr>
                        <a:t>ภายในวันที่ </a:t>
                      </a:r>
                      <a:endParaRPr lang="th-TH" sz="2400" b="1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</a:rPr>
                        <a:t>๓๐ </a:t>
                      </a:r>
                      <a:r>
                        <a:rPr lang="th-TH" sz="2400" b="1" dirty="0" err="1" smtClean="0">
                          <a:effectLst/>
                        </a:rPr>
                        <a:t>ต.ค</a:t>
                      </a:r>
                      <a:r>
                        <a:rPr lang="th-TH" sz="2400" b="1" dirty="0" smtClean="0">
                          <a:effectLst/>
                        </a:rPr>
                        <a:t> ๖๑</a:t>
                      </a:r>
                      <a:r>
                        <a:rPr lang="en-US" sz="28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สี่เหลี่ยมผืนผ้า 6"/>
          <p:cNvSpPr/>
          <p:nvPr/>
        </p:nvSpPr>
        <p:spPr>
          <a:xfrm>
            <a:off x="0" y="41409"/>
            <a:ext cx="9144000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C00000"/>
                </a:solidFill>
              </a:rPr>
              <a:t>การลงนามในแผนปฏิบัติการ </a:t>
            </a:r>
            <a:endParaRPr lang="th-TH" b="1" dirty="0">
              <a:solidFill>
                <a:srgbClr val="C00000"/>
              </a:solidFill>
            </a:endParaRPr>
          </a:p>
        </p:txBody>
      </p:sp>
      <p:sp>
        <p:nvSpPr>
          <p:cNvPr id="8" name="หน้ายิ้ม 7"/>
          <p:cNvSpPr/>
          <p:nvPr/>
        </p:nvSpPr>
        <p:spPr>
          <a:xfrm>
            <a:off x="323528" y="6597352"/>
            <a:ext cx="1296144" cy="1268760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พระอาทิตย์ 8"/>
          <p:cNvSpPr/>
          <p:nvPr/>
        </p:nvSpPr>
        <p:spPr>
          <a:xfrm>
            <a:off x="1873807" y="7215408"/>
            <a:ext cx="432048" cy="576064"/>
          </a:xfrm>
          <a:prstGeom prst="su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644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ัวแทนเนื้อหา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842824"/>
              </p:ext>
            </p:extLst>
          </p:nvPr>
        </p:nvGraphicFramePr>
        <p:xfrm>
          <a:off x="0" y="620688"/>
          <a:ext cx="9143999" cy="701040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333083"/>
                <a:gridCol w="1304280"/>
                <a:gridCol w="2333083"/>
                <a:gridCol w="1441291"/>
                <a:gridCol w="1732262"/>
              </a:tblGrid>
              <a:tr h="2150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ประเภทแผน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ผู้เสนอ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ผู้เห็นชอบ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ผู้อนุมัติ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ระยะเวลาอนุมัติแล้วเสร็จ</a:t>
                      </a:r>
                      <a:endParaRPr lang="en-US" sz="2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60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๓.แผนปฏิบัติการ </a:t>
                      </a:r>
                      <a:r>
                        <a:rPr lang="th-TH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รพ</a:t>
                      </a:r>
                      <a:r>
                        <a:rPr lang="en-US" sz="28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Planfin</a:t>
                      </a:r>
                      <a:endParaRPr lang="en-US" sz="28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๑. ผู้เขียน/หัวหน้ากลุ่มงาน</a:t>
                      </a:r>
                      <a:endParaRPr lang="en-US" sz="2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๒. ผอ.รพ</a:t>
                      </a:r>
                      <a:r>
                        <a:rPr lang="th-TH" sz="2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.</a:t>
                      </a:r>
                      <a:endParaRPr lang="en-US" sz="28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โซน ๒ </a:t>
                      </a:r>
                      <a:r>
                        <a:rPr lang="th-TH" sz="28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กุฉิ</a:t>
                      </a:r>
                      <a:r>
                        <a:rPr lang="th-TH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ฯห้วย</a:t>
                      </a:r>
                      <a:r>
                        <a:rPr lang="th-TH" sz="2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ผึ้ง เขาวง นาคู </a:t>
                      </a:r>
                      <a:endParaRPr lang="en-US" sz="28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นักวิชาการ</a:t>
                      </a:r>
                      <a:r>
                        <a:rPr lang="th-TH" sz="2400" b="1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สาธารณสุข</a:t>
                      </a:r>
                      <a:r>
                        <a:rPr lang="th-TH" sz="2800" b="1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เชี่ยวชาญ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 </a:t>
                      </a:r>
                      <a:r>
                        <a:rPr lang="th-TH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(ด้านส่งเสริมพัฒนา)</a:t>
                      </a:r>
                      <a:endParaRPr lang="en-US" sz="2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h-TH" sz="28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h-TH" sz="28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h-TH" sz="28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h-TH" sz="28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h-TH" sz="28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h-TH" sz="2800" b="1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นพ.</a:t>
                      </a:r>
                      <a:r>
                        <a:rPr lang="th-TH" sz="28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สสจ.กส</a:t>
                      </a:r>
                      <a:endParaRPr lang="en-US" sz="28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แผนปฏิบัติการ </a:t>
                      </a:r>
                      <a:r>
                        <a:rPr lang="th-TH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รพ./</a:t>
                      </a:r>
                      <a:r>
                        <a:rPr lang="th-TH" sz="24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สสอ</a:t>
                      </a:r>
                      <a:r>
                        <a:rPr lang="th-TH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./รพ.</a:t>
                      </a:r>
                      <a:r>
                        <a:rPr lang="th-TH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สต.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เสนอ</a:t>
                      </a:r>
                      <a:r>
                        <a:rPr lang="th-TH" sz="2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ภายใน </a:t>
                      </a:r>
                      <a:r>
                        <a:rPr lang="th-TH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 15 </a:t>
                      </a:r>
                      <a:r>
                        <a:rPr lang="th-TH" sz="28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ต.ค</a:t>
                      </a:r>
                      <a:r>
                        <a:rPr lang="th-TH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 ๖๑</a:t>
                      </a:r>
                      <a:endParaRPr lang="en-US" sz="28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- </a:t>
                      </a:r>
                      <a:r>
                        <a:rPr lang="th-TH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ตรวจสอบ      - แก้ไข</a:t>
                      </a:r>
                      <a:endParaRPr lang="en-US" sz="28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เสนอลงนามอนุมัติ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๒๐ </a:t>
                      </a:r>
                      <a:r>
                        <a:rPr lang="th-TH" sz="28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ต.ค</a:t>
                      </a:r>
                      <a:r>
                        <a:rPr lang="th-TH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 ๖๑</a:t>
                      </a:r>
                      <a:endParaRPr lang="en-US" sz="28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- ส่งคืนแผนฯฉบับอนุมัติ</a:t>
                      </a:r>
                      <a:endParaRPr lang="en-US" sz="28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ภายใน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๑๐ </a:t>
                      </a:r>
                      <a:r>
                        <a:rPr lang="th-TH" sz="28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พ.ย</a:t>
                      </a:r>
                      <a:r>
                        <a:rPr lang="th-TH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 ๖๑   </a:t>
                      </a:r>
                      <a:endParaRPr lang="en-US" sz="28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452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๔.แผนปฏิบัติการ สสอ.</a:t>
                      </a:r>
                      <a:endParaRPr lang="en-US" sz="2800" b="1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๑. ผู้เขียน</a:t>
                      </a:r>
                      <a:endParaRPr lang="en-US" sz="2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๒. </a:t>
                      </a:r>
                      <a:r>
                        <a:rPr lang="th-TH" sz="24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สสอ</a:t>
                      </a:r>
                      <a:r>
                        <a:rPr lang="th-TH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.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 </a:t>
                      </a:r>
                      <a:r>
                        <a:rPr lang="th-TH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ผู้เสนอ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 </a:t>
                      </a:r>
                      <a:endParaRPr lang="en-US" sz="28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โซน </a:t>
                      </a:r>
                      <a:r>
                        <a:rPr lang="th-TH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๓สมเด็จ </a:t>
                      </a:r>
                      <a:r>
                        <a:rPr lang="th-TH" sz="2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คำม่วง สามชัย นามน </a:t>
                      </a:r>
                      <a:endParaRPr lang="en-US" sz="28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นักวิชาการ</a:t>
                      </a:r>
                      <a:r>
                        <a:rPr lang="th-TH" sz="2400" b="1" u="sng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สาธารณสุขชำนาญการพิเศษ</a:t>
                      </a:r>
                      <a:endParaRPr lang="en-US" sz="2400" b="1" u="sng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4523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๕.แผนปฏิบัติการ รพ.สต.</a:t>
                      </a:r>
                      <a:endParaRPr lang="en-US" sz="2800" b="1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๑. ผอ.รพ.สต. </a:t>
                      </a:r>
                      <a:r>
                        <a:rPr lang="th-TH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ผู้เสนอ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๒. </a:t>
                      </a:r>
                      <a:r>
                        <a:rPr lang="th-TH" sz="2400" b="1" dirty="0" err="1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สสอ</a:t>
                      </a:r>
                      <a:r>
                        <a:rPr lang="th-TH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. เห็นชอบ</a:t>
                      </a:r>
                      <a:endParaRPr lang="en-US" sz="2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โซน ๔ อำเภอกมลาไสย ฆ้องชัย ร่อง</a:t>
                      </a:r>
                      <a:r>
                        <a:rPr lang="th-TH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คำ</a:t>
                      </a: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86031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โซน ๕ อำเภอยางตลาด ห้วยเม็ก หนอง</a:t>
                      </a:r>
                      <a:r>
                        <a:rPr lang="th-TH" sz="28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กุง</a:t>
                      </a:r>
                      <a:r>
                        <a:rPr lang="th-TH" sz="2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ศรี ท่าคันโท</a:t>
                      </a:r>
                      <a:endParaRPr lang="en-US" sz="28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cs typeface="+mn-cs"/>
                        </a:rPr>
                        <a:t>นายแพทย์เชี่ยวชาญ</a:t>
                      </a:r>
                      <a:endParaRPr lang="en-US" sz="28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43894" marR="438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สี่เหลี่ยมผืนผ้า 6"/>
          <p:cNvSpPr/>
          <p:nvPr/>
        </p:nvSpPr>
        <p:spPr>
          <a:xfrm>
            <a:off x="0" y="41409"/>
            <a:ext cx="9144000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C00000"/>
                </a:solidFill>
              </a:rPr>
              <a:t>การลงนามในแผนปฏิบัติการ (ต่อ)  </a:t>
            </a:r>
            <a:endParaRPr lang="th-TH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69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881" y="2060848"/>
            <a:ext cx="8229600" cy="172819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th-TH" altLang="th-TH" sz="2800" u="sng" dirty="0" smtClean="0">
                <a:solidFill>
                  <a:srgbClr val="FF0000"/>
                </a:solidFill>
                <a:effectLst/>
                <a:latin typeface="Tahoma" pitchFamily="34" charset="0"/>
                <a:cs typeface="Tahoma" pitchFamily="34" charset="0"/>
              </a:rPr>
              <a:t>หมายเหตุ</a:t>
            </a:r>
            <a:r>
              <a:rPr lang="en-US" altLang="th-TH" sz="2800" dirty="0" smtClean="0">
                <a:solidFill>
                  <a:srgbClr val="FF0000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en-US" altLang="th-TH" sz="2800" dirty="0" smtClean="0">
                <a:solidFill>
                  <a:srgbClr val="FF0000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th-TH" altLang="th-TH" sz="2400" dirty="0" smtClean="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* ส่งแผนงาน/โครงการ เพื่อเสนอขออนุมัติ จำนวน ๒ ชุด </a:t>
            </a:r>
            <a:br>
              <a:rPr lang="th-TH" altLang="th-TH" sz="2400" dirty="0" smtClean="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th-TH" altLang="th-TH" sz="2400" dirty="0" smtClean="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- </a:t>
            </a:r>
            <a:r>
              <a:rPr lang="th-TH" altLang="th-TH" sz="2400" dirty="0" err="1" smtClean="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สสจ</a:t>
            </a:r>
            <a:r>
              <a:rPr lang="th-TH" altLang="th-TH" sz="2400" dirty="0" smtClean="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.เก็บ</a:t>
            </a:r>
            <a:br>
              <a:rPr lang="th-TH" altLang="th-TH" sz="2400" dirty="0" smtClean="0"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</a:br>
            <a:endParaRPr lang="th-TH" altLang="th-TH" sz="2400" dirty="0" smtClean="0">
              <a:solidFill>
                <a:srgbClr val="0033CC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96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à¸ à¸²à¸à¸à¸§à¸²à¸¡à¸ªà¸³à¹à¸£à¹à¸à¸­à¸à¸à¹à¸à¸£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83768" y="4149080"/>
            <a:ext cx="4536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9600" b="1" dirty="0" smtClean="0">
                <a:solidFill>
                  <a:srgbClr val="7030A0"/>
                </a:solidFill>
              </a:rPr>
              <a:t>ขอบคุณค่ะ</a:t>
            </a:r>
            <a:endParaRPr lang="th-TH" sz="9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85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วมกลุ่ม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รวมกลุ่ม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รวมกลุ่ม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424</Words>
  <Application>Microsoft Office PowerPoint</Application>
  <PresentationFormat>นำเสนอทางหน้าจอ (4:3)</PresentationFormat>
  <Paragraphs>135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1" baseType="lpstr">
      <vt:lpstr>รวมกลุ่ม</vt:lpstr>
      <vt:lpstr>1_การออกแบบเริ่มต้น</vt:lpstr>
      <vt:lpstr>กระบวนการและกรอบระยะเวลาการจัดทำแผนฯ ประจำปี 2562</vt:lpstr>
      <vt:lpstr>   </vt:lpstr>
      <vt:lpstr> </vt:lpstr>
      <vt:lpstr> </vt:lpstr>
      <vt:lpstr> </vt:lpstr>
      <vt:lpstr>งานนำเสนอ PowerPoint</vt:lpstr>
      <vt:lpstr>งานนำเสนอ PowerPoint</vt:lpstr>
      <vt:lpstr>หมายเหตุ * ส่งแผนงาน/โครงการ เพื่อเสนอขออนุมัติ จำนวน ๒ ชุด  - สสจ.เก็บ 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SAMSUNG</dc:creator>
  <cp:lastModifiedBy>MEAW</cp:lastModifiedBy>
  <cp:revision>33</cp:revision>
  <dcterms:created xsi:type="dcterms:W3CDTF">2016-04-02T15:51:16Z</dcterms:created>
  <dcterms:modified xsi:type="dcterms:W3CDTF">2018-09-25T15:41:50Z</dcterms:modified>
</cp:coreProperties>
</file>